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1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8" r:id="rId32"/>
    <p:sldId id="285" r:id="rId33"/>
    <p:sldId id="289" r:id="rId34"/>
    <p:sldId id="286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292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56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59" r:id="rId84"/>
    <p:sldId id="360" r:id="rId85"/>
    <p:sldId id="361" r:id="rId86"/>
    <p:sldId id="363" r:id="rId87"/>
    <p:sldId id="364" r:id="rId88"/>
    <p:sldId id="365" r:id="rId89"/>
    <p:sldId id="366" r:id="rId90"/>
    <p:sldId id="367" r:id="rId91"/>
    <p:sldId id="368" r:id="rId92"/>
    <p:sldId id="369" r:id="rId93"/>
    <p:sldId id="354" r:id="rId94"/>
    <p:sldId id="338" r:id="rId95"/>
    <p:sldId id="337" r:id="rId96"/>
    <p:sldId id="339" r:id="rId97"/>
    <p:sldId id="340" r:id="rId98"/>
    <p:sldId id="341" r:id="rId99"/>
    <p:sldId id="342" r:id="rId100"/>
    <p:sldId id="343" r:id="rId101"/>
    <p:sldId id="344" r:id="rId102"/>
    <p:sldId id="345" r:id="rId103"/>
    <p:sldId id="346" r:id="rId104"/>
    <p:sldId id="347" r:id="rId105"/>
    <p:sldId id="348" r:id="rId106"/>
    <p:sldId id="349" r:id="rId107"/>
    <p:sldId id="350" r:id="rId108"/>
    <p:sldId id="351" r:id="rId109"/>
    <p:sldId id="352" r:id="rId110"/>
    <p:sldId id="353" r:id="rId111"/>
    <p:sldId id="362" r:id="rId112"/>
    <p:sldId id="392" r:id="rId113"/>
    <p:sldId id="393" r:id="rId114"/>
    <p:sldId id="395" r:id="rId115"/>
    <p:sldId id="396" r:id="rId116"/>
    <p:sldId id="397" r:id="rId117"/>
    <p:sldId id="398" r:id="rId118"/>
    <p:sldId id="400" r:id="rId119"/>
    <p:sldId id="399" r:id="rId120"/>
    <p:sldId id="402" r:id="rId121"/>
    <p:sldId id="403" r:id="rId122"/>
    <p:sldId id="405" r:id="rId123"/>
    <p:sldId id="401" r:id="rId124"/>
    <p:sldId id="406" r:id="rId125"/>
    <p:sldId id="407" r:id="rId126"/>
    <p:sldId id="391" r:id="rId127"/>
    <p:sldId id="355" r:id="rId128"/>
    <p:sldId id="357" r:id="rId129"/>
    <p:sldId id="358" r:id="rId130"/>
    <p:sldId id="389" r:id="rId131"/>
    <p:sldId id="390" r:id="rId132"/>
    <p:sldId id="370" r:id="rId133"/>
    <p:sldId id="371" r:id="rId134"/>
    <p:sldId id="372" r:id="rId135"/>
    <p:sldId id="373" r:id="rId136"/>
    <p:sldId id="374" r:id="rId137"/>
    <p:sldId id="375" r:id="rId138"/>
    <p:sldId id="377" r:id="rId139"/>
    <p:sldId id="378" r:id="rId140"/>
    <p:sldId id="379" r:id="rId141"/>
    <p:sldId id="380" r:id="rId142"/>
    <p:sldId id="381" r:id="rId143"/>
    <p:sldId id="382" r:id="rId144"/>
    <p:sldId id="383" r:id="rId145"/>
    <p:sldId id="384" r:id="rId146"/>
    <p:sldId id="385" r:id="rId147"/>
    <p:sldId id="386" r:id="rId1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2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3507 513 24575,'0'-2'0,"1"-6"0,-1 0 0,-1 0 0,1 0 0,-1 0 0,-4-14 0,4 19 0,-1 0 0,1 1 0,-1-1 0,0 0 0,0 0 0,0 1 0,0-1 0,0 1 0,0 0 0,-1 0 0,1 0 0,-1 0 0,0 0 0,1 0 0,-1 1 0,0-1 0,-3 0 0,-92-53 0,72 38 0,0 2 0,-55-23 0,-79-22 0,36 12 0,-150-37 0,155 60 0,-75-19 0,172 38 0,0 1 0,-1 1 0,-40-1 0,-71 6 0,50 1 0,-958-2 0,1022 1 0,-1 1 0,1 0 0,0 1 0,-24 8 0,-75 30 0,74-25 0,-16 3 0,44-16 0,1 2 0,0 0 0,0 1 0,-26 14 0,19-6 0,-9 5 0,0 0 0,2 2 0,1 2 0,-38 36 0,-30 35 0,64-64 0,1 1 0,1 2 0,-31 44 0,56-68 0,1 0 0,0 0 0,1 1 0,0-1 0,0 1 0,1 0 0,0 0 0,1 0 0,0 1 0,1-1 0,0 0 0,0 1 0,1-1 0,2 12 0,-1-14 0,0 0 0,1 0 0,0 0 0,0 0 0,1-1 0,0 1 0,0-1 0,1 0 0,0 0 0,0 0 0,0 0 0,1-1 0,0 1 0,1-1 0,-1-1 0,1 1 0,0-1 0,13 9 0,-2-1 0,0 0 0,-1 1 0,-1 1 0,-1 1 0,0 0 0,15 24 0,6 5 0,164 206 0,-168-210 0,1-2 0,3-1 0,1-2 0,1-1 0,2-2 0,1-2 0,2-2 0,71 39 0,200 87 0,-269-134 0,1-3 0,1-1 0,81 18 0,-80-28 0,1-3 0,-1-2 0,71-5 0,-22 1 0,529 2 0,-568-2 0,109-18 0,53-26 0,-114 22 0,-84 19 0,0-1 0,0-1 0,0-1 0,30-16 0,-15 3 0,48-38 0,-66 45 0,-8 7 0,0 1 0,-1-2 0,0 0 0,0 0 0,-1 0 0,0-1 0,0 0 0,-1-1 0,9-15 0,3-12 0,6-15 0,39-57 0,-54 92 0,-1 0 0,0 0 0,7-23 0,-1 3 0,36-59 0,-4 9 0,-41 75 0,-2-1 0,1 1 0,-2-1 0,0 0 0,3-21 0,-5-109 136,-2 82-1637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2.13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3459,'17'0,"45"0,89-4,128-10,123-3,89-3,65-6,28-12,-3-8,-18-5,-19-7,-6-10,4-7,-12-4,-23-10,-28-7,-19 0,-21 3,-27 5,-30 8,-24-4,-30 0,-23 1,-21 2,-2 1,-5 2,-3-3,-9-2,-15 2,-20 1,-19-4,-14-4,-12 0,-14-3,-16-2,-12 5,-9 0,-10 7,-18 0,-13 5,-10 2,-10-3,-14 3,-7 5,-14 10,-8 6,-5 13,-7 4,-2 4,-4 3,1-2,-3-1,-2 2,2 6,-2 2,3 5,0 1,-3-1,-2 7,-2 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33.2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0,'15602'0'0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2.3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5.2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0,'4'0,"6"0,5 0,5 0,3 0,-2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59.7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232 107,'-4'0,"-6"0,-1 4,1 6,2 6,3 4,7-1,6-4,7-4,1-9,-2-9,-4-7,-4-6,-2-4,-7 3,-6 4,-7 5,-5 6,-3 2,3 7,0 3,0 0,-1-1,-1-1,3 3,5 5,5 4,4 4,4 3,6-2,2-1,5-4,5-4,3-4,4-4,-3-7,-5-7,-4-6,-5-5,-3-3,-2-2,-1 0,-5 4,-6 5,-5 6,-5 10,2 8,4 8,4 5,5 4,2 2,7-3,7-6,7-6,3-4,4-4,2-2,-4-6,-5-6,-6-5,-4-5,0 1,-1 0,-1 0,-2-2,-1-2,-5 4,-7 5,-5 5,-5 4,-4 4,-1 1,3 6,6 6,5 6,0-1,2 2,3 2,2 2,6-3,3 0,5-3,5-5,3-4,5-3,1-2,-2-6,-2-3,-3-4,-6-4,-3-4,-4-4,-3-1,-5 3,-7 5,-5 5,-5 5,-3 3,-1 2,-1 1,3 6,7 5,5 5,5 5,3 2,3 2,0 2,1-1,5-4,5-5,5-7,0-8,2-6,-3-5,-4-6,1-1,-1-1,-4-3,3 3,-1-1,-2-1,-7 3,-3-1,-5 3,-6 4,-5 3,-3 3,-3 3,-1 5,4 6,6 6,5 5,0-2,3 1,2 1,6-3,8-5,7-4,5-4,3-2,3-3,0 0,-3-5,-7-6,-5-6,-5-4,-3-2,-2-2,-2-1,0-1,-4 5,-6 6,-6 6,-3 4,-3 3,-2 3,3 5,1 1,4 5,6 5,4 3,3 3,2 3,2-4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05.2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0,3 0,2 0,1 0,0 0,-4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56.77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180 104,'-4'0,"-6"0,-6 0,-4 0,-3 0,-2 0,-1 0,4 4,6 6,5 6,5 4,7-1,9-4,2 0,3-3,4-3,2-3,-1 1,-1 0,1-1,-3-7,-4-6,-5-8,-3-4,-3-4,-5 2,-8 5,-5 4,-5 1,2 6,3 9,6 7,3 7,3 4,7-1,7-5,7-4,-1-1,2-2,-2-6,-4-9,-4-7,-4-6,-1-4,-3-3,0 0,-1-1,-4 4,-1 2,-4 5,-1 0,-2 4,-3 3,-4 3,-2 3,2 6,5 7,5 6,4 5,3 2,2 3,1 0,1 1,0 0,0-1,4-4,5-7,6-5,4-4,3-4,2-2,-3-4,-6-8,-5-4,-5-5,-3-3,-2-1,-2-2,-4 1,-6 3,-5 7,-5 6,-2 4,-3 8,5 7,4 7,6 6,5 2,3 2,3 1,4-4,7-7,1 0,4-5,2-3,-1-7,0-4,-2-6,-4-6,-4-4,-3-4,-2-1,-1-2,-6-1,-6 5,-5 5,-5 7,2 8,3 10,5 7,5 6,2 3,7-2,8-6,5-4,1-5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07.2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1 234 24575,'31'0'0,"13"1"0,57-3 0,-99 2 0,0 0 0,0 0 0,0 0 0,0 0 0,1-1 0,-1 1 0,0-1 0,0 1 0,0-1 0,-1 0 0,1 0 0,0 0 0,0 0 0,0 0 0,-1 0 0,1 0 0,0 0 0,-1-1 0,1 1 0,-1-1 0,1 1 0,-1-1 0,0 0 0,0 0 0,0 1 0,0-1 0,0 0 0,0 0 0,0 0 0,-1 0 0,1 0 0,-1 0 0,1 0 0,-1 0 0,0 0 0,0 0 0,0-3 0,0 0 0,-1 1 0,0-1 0,0 0 0,-1 0 0,1 1 0,-1-1 0,0 1 0,0-1 0,0 1 0,-1 0 0,1 0 0,-1 0 0,0 0 0,0 0 0,-5-3 0,0 0 0,0 0 0,-1 1 0,0 0 0,0 0 0,-11-4 0,16 8 0,0 0 0,0 1 0,0-1 0,0 1 0,0 0 0,0 0 0,0 1 0,-1-1 0,1 1 0,0 0 0,0 0 0,-1 0 0,1 1 0,0-1 0,-7 3 0,9-2 0,-1 0 0,1 1 0,0 0 0,0-1 0,0 1 0,0 0 0,0 0 0,0 0 0,1 0 0,-1 0 0,0 0 0,1 1 0,0-1 0,-1 0 0,1 1 0,0-1 0,0 1 0,1 0 0,-1-1 0,0 1 0,1 0 0,-1 3 0,0 5 0,0 0 0,1 0 0,0 0 0,2 12 0,-1-20 0,0 0 0,0 0 0,0-1 0,0 1 0,0 0 0,0 0 0,1 0 0,-1-1 0,1 1 0,0-1 0,0 1 0,0-1 0,0 0 0,0 0 0,0 0 0,1 0 0,-1 0 0,1 0 0,-1-1 0,1 1 0,0-1 0,0 1 0,-1-1 0,1 0 0,4 0 0,-5 0 0,1 0 0,-1-1 0,1 1 0,-1-1 0,1 0 0,-1 0 0,1 0 0,-1 0 0,1 0 0,-1 0 0,1-1 0,-1 1 0,1-1 0,-1 0 0,0 0 0,1 0 0,-1 0 0,0 0 0,0 0 0,0-1 0,0 1 0,0-1 0,0 1 0,0-1 0,0 0 0,0 0 0,-1 0 0,1 0 0,-1 0 0,3-4 0,-1-2 0,-1 1 0,0-1 0,0 0 0,0 0 0,-1 0 0,0 0 0,-1-11 0,0-3 0,-4-31 0,3 50 0,0 0 0,0 0 0,0 1 0,0-1 0,0 0 0,0 0 0,-1 1 0,1-1 0,-1 1 0,0-1 0,1 1 0,-1 0 0,0 0 0,-1 0 0,1 0 0,0 0 0,-1 0 0,1 0 0,-1 1 0,1-1 0,-1 1 0,0 0 0,1 0 0,-1 0 0,-5-1 0,6 1 0,-1 1 0,1-1 0,-1 1 0,1 0 0,-1 0 0,1 0 0,-1 0 0,1 0 0,-1 0 0,1 1 0,-1-1 0,1 1 0,-1 0 0,1 0 0,0-1 0,-1 2 0,1-1 0,0 0 0,0 0 0,0 1 0,0-1 0,0 1 0,0 0 0,0-1 0,0 1 0,1 0 0,-1 0 0,1 0 0,-1 0 0,0 3 0,-2 5 0,1 1 0,0-1 0,1 1 0,0-1 0,0 20 0,-2 11 0,0-22 0,2-10 0,0 1 0,0 0 0,1 0 0,0-1 0,1 1 0,0 0 0,1 0 0,3 18 0,-4-26 0,0-1 0,1 0 0,-1 0 0,1 0 0,-1 0 0,1 0 0,-1 0 0,1 0 0,0 0 0,-1 0 0,1 0 0,0 0 0,0-1 0,0 1 0,0 0 0,-1-1 0,3 2 0,-2-2 0,0 1 0,0-1 0,0 0 0,0 0 0,-1 0 0,1 0 0,0 0 0,0 0 0,0 0 0,0-1 0,-1 1 0,1 0 0,0 0 0,0-1 0,0 1 0,-1 0 0,1-1 0,1 0 0,4-3 0,-1-1 0,0 1 0,0-1 0,-1 0 0,5-6 0,-1 1 0,9-8 0,-7 7 0,0 1 0,-1-1 0,8-14 0,-15 23 0,0-1 0,-1 0 0,0 0 0,1 0 0,-1 0 0,0 0 0,0 0 0,0 0 0,-1 0 0,1 0 0,-1-1 0,0 1 0,0 0 0,0 0 0,0 0 0,0-1 0,-1 1 0,1 0 0,-2-3 0,1 3 15,-1 1 0,1 0 0,0 0 0,-1 0-1,1 0 1,-1 0 0,0 1 0,0-1 0,1 0 0,-1 1-1,0-1 1,0 1 0,0 0 0,-1 0 0,1 0 0,0 0 0,0 0-1,-1 0 1,1 0 0,-1 1 0,1-1 0,-5 1 0,4-1-129,-1 1 0,1 0 0,-1 0 0,0 0 1,1 0-1,-1 1 0,1-1 0,-1 1 1,1 0-1,0 0 0,-1 0 0,1 0 1,0 1-1,-7 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14.2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 55 24575,'-2'0'0,"-1"-1"0,2 1 0,-1-1 0,0 1 0,0-1 0,0 0 0,0 0 0,-3-2 0,-10-4 0,6 4 0,0 0 0,-1 1 0,1 1 0,-1 0 0,1 0 0,-1 0 0,-9 2 0,16-1 0,0 0 0,1 1 0,-1-1 0,0 1 0,1 0 0,-1-1 0,1 1 0,-1 0 0,1 1 0,-1-1 0,1 0 0,0 1 0,0-1 0,0 1 0,0 0 0,0 0 0,0-1 0,0 1 0,0 1 0,1-1 0,-1 0 0,1 0 0,-1 1 0,1-1 0,0 0 0,0 1 0,0-1 0,0 1 0,0 3 0,0-1 0,0 0 0,0 0 0,1 0 0,-1 0 0,1 0 0,1 0 0,-1 1 0,1-1 0,-1 0 0,4 8 0,-3-10 0,0-1 0,0 0 0,0 1 0,1-1 0,-1 0 0,1 0 0,0 0 0,-1 0 0,1 0 0,0 0 0,0 0 0,0-1 0,1 1 0,-1-1 0,0 1 0,1-1 0,-1 0 0,0 0 0,1 0 0,-1 0 0,1-1 0,3 2 0,0-1 0,-1 0 0,0 0 0,0-1 0,1 0 0,-1 1 0,1-2 0,-1 1 0,0-1 0,0 0 0,7-1 0,-9 1 0,-1 0 0,0-1 0,1 1 0,-1 0 0,0-1 0,0 1 0,0-1 0,0 0 0,0 1 0,0-1 0,0 0 0,-1 0 0,1 0 0,-1-1 0,1 1 0,-1 0 0,0 0 0,0-1 0,0 1 0,0-1 0,0 1 0,0-6 0,1 1 0,-1 0 0,0 0 0,0 0 0,-1 0 0,0 0 0,0 0 0,-1 0 0,1 0 0,-2 0 0,-2-12 0,3 16 0,-1 0 0,1 1 0,0-1 0,-1 1 0,0-1 0,1 1 0,-1 0 0,0 0 0,0 0 0,0 0 0,-1 0 0,1 0 0,0 0 0,-1 1 0,1-1 0,-1 1 0,1 0 0,-1-1 0,0 1 0,1 1 0,-1-1 0,0 0 0,0 1 0,0-1 0,0 1 0,0 0 0,0 0 0,-3 0 0,3 0 0,1 0 0,0 1 0,-1-1 0,1 0 0,0 1 0,-1-1 0,1 1 0,0 0 0,0 0 0,0 0 0,0 0 0,0 0 0,0 0 0,0 1 0,0-1 0,0 1 0,0-1 0,1 1 0,-1 0 0,-1 1 0,1 0 0,1 0 0,-1 0 0,1 0 0,-1 0 0,1 1 0,0-1 0,0 0 0,0 1 0,1-1 0,-1 0 0,1 1 0,0 6 0,0-7 0,0 1 0,1 0 0,-1 0 0,1 0 0,0-1 0,-1 1 0,2 0 0,-1-1 0,0 1 0,1-1 0,0 1 0,0-1 0,0 0 0,0 0 0,0 0 0,1 0 0,-1 0 0,1 0 0,0-1 0,0 1 0,0-1 0,0 0 0,0 0 0,0 0 0,7 3 0,-8-4-34,0 0 0,1-1 0,-1 1 0,0-1 0,1 0-1,-1 1 1,1-1 0,-1 0 0,0 0 0,1-1 0,-1 1 0,0 0 0,1-1-1,-1 1 1,0-1 0,1 0 0,-1 0 0,0 0 0,0 0 0,0 0-1,0 0 1,0-1 0,0 1 0,0-1 0,0 1 0,-1-1 0,1 0 0,0 0-1,-1 0 1,0 0 0,1 0 0,-1 0 0,0 0 0,0 0 0,0 0 0,0 0-1,-1-1 1,1 1 0,0-5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08.8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1447 24536,'8560'-1447'0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20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24520,'8586'3454'0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3.9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0 384,'5'0,"9"0,16-4,7-7,6-4,4-5,-2-3,1-3,1 0,-4 0,-4-1,0 1,-3 0,1 4,-1 6,2 2,-1 3,-3-1,-2-3,-3 2,-2-2,-1 2,-1 3,0 3,0 3,0 2,-5 6,-5 6,-5 6,-5 5,-3 2,-1 3,-2 5,0 1,0 5,0 3,0 1,1 1,-1 2,1-2,0 1,0 1,0-2,0-4,0-5,1-2,-1-3,0-3,-5-4,-5-7,-5-5,-5-8,-3-5,2-6,1-1,-1-3,3-3,1-4,-2 2,-1 1,-2 2,-2 5,0-1,-6-2,-1-4,-5 2,0 0,-2-3,0 2,3 0,2 3,4 3,1 0,-2 2,-1-3,0 2,2 2,1 2,1 3,1 1,5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8.4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535 740,'-4'0,"-6"0,-6 0,-4 0,-3 0,-2 0,3 4,1 2,0 4,-1 0,4 3,0-1,-1-2,-2 1,-1 3,-2 0,0 1,3 2,1-1,0 1,-2 1,4 3,0 1,-1-2,-2-6,3 1,5 1,3 2,5 3,7-3,8-4,5-4,6 0,-1 3,0-1,2-3,0-2,2 1,0 0,6 3,1-1,-4 2,1 0,1-3,0-2,-2-4,1 0,-2-3,0 0,-1 0,1-1,-1 1,0-1,1 1,-1 0,0 0,0 0,1 0,-1 0,-4-5,-5-5,-2-1,2 1,1-1,0-4,-1 1,3-2,-3-2,-4-3,1-1,-3-2,2-1,-1-5,-3-2,-2 1,2 5,-1-2,4-4,-1-1,-2-4,2 0,-1-2,-1 1,-3 3,-2-1,3 0,1-1,-2 1,0 2,-3-2,0 1,-1 3,-1-3,0 1,-1 1,1 3,0 2,0 1,0 0,-5 2,-5 4,-2 2,-2 4,1 0,2-2,0 3,-4 3,-3 3,-3 4,-2 2,-1 6,3 6,0 6,5 5,4 2,1 3,1 0,-1 5,1 6,2 5,3 4,1-2,3 1,0 1,1-2,1-6,-1 1,0-3,1-3,-1-3,5-6,1-3,-1-1,4 5,0 3,-2 0,-2 4,3-2,0-3,2-6,1-2,-2 0,1 1,-1 1,3 2,3 1,-1 1,2 0,-2 1,-3 0,0-1,3-3,4-7,2-5,3 0,2 2,0 4,-3 3,-2-1,1-4,0-5,1-3,2-3,-4-6,0-7,-5-6,0-1,-2-1,1-2,-2-2,0-2,0 0,1-2,-1 1,-3-1,-3 0,-3 0,-1 1,-1 8,3 7,1 10,5 5,-1 5,4 6,3 1,3-4,-1 1,-4 2,0 3,2 3,3 1,2 2,2-4,1-1,1 0,1-3,0-4,0-5,0-3,0-3,-1-2,-4-5,-6-6,-5-5,-5-5,-2-2,-3-3,-1 0,0-1,0 1,0-1,-4 1,-1 0,-4 5,0 1,-3 5,-3 0,-4 2,2 0,0-3,-2 2,-1 3,-2-1,-1 2,-1 2,-1 2,1 3,-1 2,0 0,1 2,-1-1,1 1,-1-1,1 0,-1 1,1-1,-1 0,5 4,2 7,3 4,1 1,-2-3,-2 1,2 2,8-2,11-3,8-3,7-3,2 1,0 1,2-2,2-1,1-1,1-2,5 0,1-1,1 0,-2-1,-1 1,-2 0,0 0,-1 0,-1-1,0 1,0 0,-4 5,-5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0.5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400 1,'-4'4,"-6"2,-6 0,0 2,3 5,-5 5,-4 3,-2 2,-2 3,-4-1,-3-3,5-1,4-1,4 2,3 0,-1-2,-2-1,4 0,-1-2,2-1,5 3,7-4,10-3,7-4,5-3,9-3,4-2,0 0,4-1,0 1,-2-1,2 0,-1 1,-2 4,-2 2,2 0,0 2,2 6,1-1,-2-2,-7 1,-4-1,-1-3,0-2,-4 2,-1-1,2 3,-3 4,0 4,2-1,-3 1,2 2,1 1,-2 3,0 0,-2 1,-4 0,-3 1,-7 0,-9-5,-6-1,-5-4,-9-1,-2-2,3 0,-2-2,0-2,0-3,2 1,-4 1,0-2,1 2,-4 0,1-1,-3-2,1-2,1-2,4 0,2-1,1 0,2 0,9-1,8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2.79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80 309,'4'5,"6"0,6 5,4 0,3-2,2-1,1-3,0-2,1 0,-1-2,0 0,0-1,0 1,-1-1,1 1,-5-5,-2-1,-3-3,-5-6,-5-4,-2-2,-3-3,-1-2,-1 0,1 0,-1-1,0 1,-4 5,-1 1,-4 4,0 1,-3-2,-3 2,-4 4,-2 4,-2 2,-2 3,1 2,-1 0,-1 1,1 4,1 1,-1 0,5 3,1 0,4 3,5 4,4 3,0 3,0 1,-3 3,-3-1,-1 6,-1-4,1-1,4-1,3-1,3 1,1 4,3 1,0 1,1-2,-1 4,5 0,1-1,5-2,3-5,1-4,-3 0,0-4,-1-1,2-3,3 1,2 2,4 3,2-2,0-4,2-4,0-3,0-3,0-3,0 0,-1 0,1-6,-1 0,1-5,-1 0,-3-2,-3 1,1 2,1 4,1 2,-3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7.10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267 0,'-4'0,"-6"4,-6 2,-4 4,1 4,0 0,-2 2,-1 3,-1-2,3 0,1-3,3 1,1-2,2 1,0-2,1 1,8-1,8-3,8-3,6-3,5-1,2-2,6 0,6 0,2-1,-3 1,-2-1,1 1,0 0,-3 0,3 0,-1 0,-6 4,-3 2,-2 0,-1-2,1 4,1 0,-1-2,-2 3,-7 4,-4 5,-5 3,-2 2,-7-3,-7 0,-5-4,-9 0,-5-3,-1 1,-4-2,-1 1,2-1,2 1,3-1,5 1,4-1,-1 1,1-1,2 2,1-3,3 3,-1-2,3-3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8.9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1,'0'4,"0"6,0 5,0 5,0 3,5 2,1 1,3 5,1 6,-1 0,1 3,0-1,3 6,2 4,0-2,-4-1,2-3,-2-5,1-9,0-5,-4-2,2-1,0 0,-3 2,-2 0,2-3,0-1,-1 1,-1 1,-3 2,4-4,5-5,4-4,5-4,3-4,-3-6,-4-6,-5-7,-5-4,-3-2,-2-3,-1-1,-1 0,0 1,0 0,1 0,-1 0,1 0,0 1,0 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0.18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1 103,'4'0,"6"-4,5-2,5-3,3-1,2 1,6-2,1 1,0 2,-1-2,-2 1,-1 2,-1 2,-2 2,1 2,-1 0,0 1,-4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3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1 231,'4'0,"6"-4,6-6,4-5,-1-5,0 1,-3 0,1 3,1 3,2 1,1 2,3 3,-4-2,-1-4,2 1,0-3,2 2,1 3,0 3,1 3,1 2,0 2,-1 0,1 5,-1 5,-4 6,-1 0,0 2,1 2,-3 2,-5 1,1-3,-3 0,-4 0,-1 1,-4 2,-1 0,0-7,-2-11,-4-10,-6-5,-1-5,-2 0,-4 3,-3 4,-2 2,-1 3,-2 2,0 1,5 4,0 7,1 5,-1 4,3 4,0 1,-1 1,3 1,-1 0,3-1,4 0,4 0,-2-5,-4-1,-4 0,1 1,2 1,5 1,7-3,8-5,7-5,6-4,3-3,-1-7,-1-2,1-5,0-1,-3-2,-5-3,-5-3,1 2,-2 0,-2-2,-2-1,-1-2,2 3,1 1,4 3,-1 0,-1-1,3 2,-2 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5.00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0,'0'9,"0"7,0 9,0 5,0 6,0 6,0 3,0 4,0-2,0-1,0 0,0-3,0-4,0-1,0 2,0-1,0-3,0-4,0 2,0-1,0-1,0-2,0-2,4 3,6 5,1 0,-1-1,2-6,-1-5,-2-1,-4-1,-1 0,-2 2,3-5,5-4,5-6,0-8,2-4,-3-7,-2-5,-5-4,-2-4,-3-2,-2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9.1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1224 0 24575,'-1'6'0,"0"-1"0,0 1 0,0-1 0,-1 0 0,1 1 0,-1-1 0,-1 0 0,-2 5 0,-5 13 0,-11 24 0,-2-2 0,-2 0 0,-34 47 0,-14 24 0,-290 408 0,358-518 0,-133 200 0,1-1 0,136-204 0,-63 84 0,-56 97 0,108-163 0,0-1 0,0 0 0,-2-1 0,-23 22 0,24-24-13,1-1-1,1 2 0,-16 26 1,9-15-1298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6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1,'4'0,"6"0,6 0,3 0,5 0,0 0,3 0,-1 0,1 0,-1 0,0 0,0 0,-5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8.4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1 104,'4'0,"6"0,6 4,4 2,3 0,2 3,1 0,1-2,-1-1,0-3,0-1,0-1,0-1,-1 0,1 0,-1-1,0 1,-3-5,-7-5,-5-6,-9-4,-9 1,-7 4,-1 0,-3 3,2-1,1 1,-3 4,-2 2,-1 3,-2 2,0 0,-2 2,1-1,3 5,6 5,6 6,4 4,4 4,1 1,2 1,0 0,0 1,0-1,0 0,-1 0,5 0,1-1,0 0,-2 1,-1-1,-1 1,4-5,0-2,4-3,4-1,4-2,-1 0,1-2,2-2,2-4,1-1,1-3,1-1,1 0,-5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8:11.62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1829,'0'-4,"0"-7,0-4,0-5,0-3,0-2,0-1,0-5,0-2,5 2,0 0,1-2,-1 0,2 5,0-1,4 0,0 1,-3 1,3-4,-1-1,2 1,-1 1,-3 1,-2 2,-2 1,-2 0,-2 1,0 0,4 4,1 10,5 7,0 9,-2 7,-1 6,-3 5,3 2,-1 1,4 1,0 0,-2 5,3 0,-2-1,-1-1,1-1,0-2,-2 0,-2-2,-2 1,-1-1,-2 0,0 0,0 0,4 1,1-1,1 0,2-3,5-7,5-5,-2-9,2-4,2-7,1-5,2-5,2 1,0 0,-4-2,-5-1,-1-1,-4-2,1 0,3 4,-1 1,-3 0,-3-1,-4-2,-1 0,-2-2,-1 0,-1 0,0-1,1 1,-1-1,1 0,0 1,0 8,4 7,1 10,1 9,-2 7,3 6,1 3,3-3,-1 0,3 0,-1 0,-2 2,1 0,-2 5,-1 2,2-1,-2 0,-1-1,-2-1,-2-2,-2 0,4-5,5-5,1-11,3-5,-1-8,-3-11,2-6,-2-8,2 2,0-3,0-4,0 1,-3 1,-3-1,-2 1,-3 2,4 8,1-1,-1-1,-1 1,-1 1,-1 0,-2 0,1 0,-1 1,-1 0,1-1,0 1,4 4,1 10,0 11,0 10,-2 8,3 1,5-4,1 1,-2 2,2-3,-2 2,-1 1,-4 2,3 2,-1 2,-1 0,-1 2,-2-1,2 1,2 0,-1 0,-2 0,-1-1,-2 1,0-1,-1 1,4-5,2-2,3-3,1-1,3-3,-1 1,2 3,-2 3,-2 2,1-2,3-4,3-6,4-3,2-3,1-6,2-3,-5-5,0 0,-5-3,-5-3,1 1,1 4,0-1,-3-3,-3-2,-2-3,-3-2,-2-1,0-1,0-1,-1 0,1 0,-1 0,1 0,0-4,0-1,0-4,0-1,0 2,0 3,0 1,0 2,0 2,0 0,0-3,0-2,0 1,0 0,0 2,0 1,0 0,0 2,-5 3,0 11,-1 12,1 9,2 8,1 5,1 3,1 1,0 1,0-1,0 0,0-1,1 1,-1-2,0 1,0-1,0 1,0-1,0 5,0 0,0 1,0-1,0 3,0 0,0 3,0 0,0-2,0-2,0-2,0-3,0-1,0 0,0-1,0 0,0-1,0 2,4-5,6-6,6-5,4-5,3-2,-3-12,-4-7,-5-7,-4-6,-4-4,-2 0,-1 1,-1 1,0 3,0 1,0 0,1 2,0-1,-1 1,1 0,0 0,0 0,1-1,-1 1,0 0,0 0,0-1,0 1,0-1,-5 5,-1 2,-3 3,-1 1,1-2,3-2,-3 2,1-1,-3 4,1-1,-2 2,-5 0,-2 1,2-1,-2 1,0 3,-3 3,-1 3,4 5,4 8,5 5,4 6,3 2,3 3,0 0,5-3,6-2,1 0,3-4,-1 0,-3 1,-3 2,1-2,-1 0,2 1,0 1,-2 3,-2 0,2 2,0 0,-2 1,-2 0,-1 0,-1-1,-2 1,0 0,0-1,0 1,0-1,-1 0,5-4,6-1,1 0,4-4,-2 1,2-4,-2 2,1 1,-1 3,0 3,0 1,-4 2,-3 0,-2 1,2-5,4-5,6-6,3-5,3-2,-1-7,-6-6,-4-7,0-4,-2-3,-3-1,3-2,-1-4,-2-1,3 0,0 1,-2-2,-2 0,-2-3,-1 0,-2 2,0 2,0-2,0 1,-1 1,1-2,0 0,0 2,0 1,0 3,-1 1,2 1,-1 0,0 1,0 0,0 0,0 0,0 0,0-1,0 1,0 0,4 4,6 5,1 11,3 5,0 8,-4 6,-2 5,-4 4,3-2,-1-1,0 2,2-4,0-1,-1 2,2 2,0 1,3-3,-1 0,2 1,-1 5,-3 3,-2 2,-4-1,4-1,-1-1,0 0,-2-1,-1 0,-2-1,4-3,5-7,1-1,-1 1,1-1,4-4,3-3,4-3,-4-7,-3-6,-1-3,-2-3,-3-3,-4-3,-2-3,-2-1,0 0,-2-1,1-1,-1 1,0 1,1-1,0 1,0-1,0 1,0-1,0 1,0-1,0 1,0 0,0-1,0 1,0-1,0 1,0 9,0 10,0 12,4 4,2 5,0 4,2 4,1 1,-2 2,-1 0,-3 0,3-4,1-2,-1 1,-2 0,-1 2,-2 0,0 1,-1 1,0 1,0-1,4 1,2-1,3 1,1 0,-1-1,-3 1,-2-1,3-4,-1-1,5-5,-1 1,2-4,4-3,4-3,1-3,3-2,-3-5,-5-7,-1-5,-3-4,0-4,4-2,-2 0,-3-1,-4-4,2-1,-1 1,-2-4,3-3,-1-5,-1-12,-2-1,2-4,1 4,-2 2,-1 3,-2 5,-2 2,0-1,-1 0,0-2,0-2,-1 0,1-2,0 1,0 3,0 6,0 6,-5-1,-1 2,1 3,0 2,2 1,1 2,1 1,1 8,0 12,0 11,0 9,0 6,0 4,1 2,-1 1,0-1,0 5,0 5,0 4,4-3,2-1,0 2,-2 4,-1 3,-1 2,3 1,1-3,0 0,-2-5,-1 0,-2-2,4 0,1-2,0 2,-2-3,-1-1,-1-4,-1-2,-1-2,0-1,0-1,0 0,4-5,1-1,1 1,3-4,-1 0,4 2,-1 2,2-2,-1 0,-2 1,0-2,0-1,-2 3,-3 1,2-2,1-9,-2-10,-2-9,-1-7,-6-6,-2-6,-5-4,-5-9,-4-5,-3-4,-2-2,2 0,2-5,-1-1,3 6,1 3,3 6,0 1,1 4,0 9,1 5,-1 2,2 1,-3 0,-2-1,2-1,-2 5,2-1,-1 5,-2 0,-3 2,-1 0,-3-3,-1 1,0 0,-1 1,5 0,0 2,1 2,-1 4,-2-2,0 0,-2 2,0-2,0 0,4-3,1 0,0 2,-1 3,-2 2,8 2,11 1,10 1,9 1,5 4,5 1,1 0,2-1,-1-2,4-1,2-1,-1 0,-2-1,3 0,0-1,4 1,-2 0,-1 0,-2 0,-3-1,-1 1,-2 0,-1 0,1 0,-2 0,1 0,1 1,-1-1,0 0,0 0,-4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8:14.9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 0,'5538'0'0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2.27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917 204,'-4'0,"-6"-4,-6-6,-4-1,2-4,3-2,0 1,-2 3,-2 4,2-1,0 2,-2 1,3-2,-1 1,-2 1,-1-2,-2 0,-2 3,-1 1,0 2,-1 1,0 1,5-3,1-2,0 1,-1 1,-2 1,0 1,-1 1,-1 1,-1 0,1 0,-1 1,0-1,1 0,-1 0,1 0,-1 0,1 5,4 5,6 5,5 5,5 3,2 2,-1 1,-6-4,0-1,1 0,2 0,2 2,3 1,1 1,0 0,1 0,1 1,-1-1,1 1,-1-1,0 1,0-1,0 1,0-1,0 0,0 1,0-1,0 1,5-5,1-2,4 1,0 1,-1 2,1-4,5-1,-2 2,2-4,3-3,3-5,1-3,-2 1,-1 0,1 0,2-3,0 0,2-2,1-1,0 0,1 0,0 0,-1 0,1-1,-1 1,1 0,-1 0,1 0,-1 0,0 0,1 0,-1 0,1 0,-5-4,-2-2,-3-4,-1 0,2 1,-2-2,0 1,-2-2,2 1,1 2,-1-1,1 1,-2-3,0-3,3 0,-2 0,-3-4,0 3,3-1,3-1,-1-3,0 3,-2 0,-4-2,-4-1,-3-1,-2-2,-2-1,0 0,-5 4,-2 1,1 0,-3 3,-5 4,-4 5,2-1,-2 2,2-3,1 0,1-2,5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6.04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1528 384,'-5'0,"-5"-5,-1-5,-3-5,-4-5,-7 1,-4-1,-1 0,1 2,0 5,1 4,1 4,-4-2,-1-3,1-1,-3-3,0 2,2-2,-3 1,0-1,2 2,7-2,-1 2,0 3,-1-1,2 0,-5 3,-1 2,1-2,1 0,2-3,1-1,0 3,2 2,-1 2,1 2,0 1,0 1,-1 0,1 1,0-1,0 1,-1-1,1 0,-1 0,1 0,0 0,-1 0,1 0,4 5,1 0,0 1,-1 3,-1 0,2 3,2 3,-2 4,4 3,-1-3,3 1,4 0,4 2,3 1,1 1,2 1,0 0,1 1,0-1,-1 1,1 0,-1-1,0 1,5-5,0-2,5 1,4 1,0 2,2 0,-2 2,2 0,1-4,-1-2,0 1,3 2,1-4,-2 0,0-4,2-3,1-5,1-2,2 2,1 0,0-1,1-2,0 0,3-2,3 0,-1-1,-1 0,3 0,0-1,3 1,5 0,-2 0,3 0,-3 0,-3 0,1 0,3 0,-2 0,-2 0,1 0,-1 0,2 0,-2 0,-2 0,-3 0,-1 0,-3 0,-1 0,-1 0,0 0,0 0,-1 0,1 0,1 0,-1 0,0 0,1 0,-1 0,1 0,-5-5,-2-5,-3-5,-6-5,-3-3,-4-2,-1-1,-2-1,-1 1,0-1,0 1,-4 5,-1 1,-4 4,0 1,1-2,-1-2,0-2,-2 2,1 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45.4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0,'5159'0'0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0.0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0,'0'3327'0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3.93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5208 4 0,'-5207'0'0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7.51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 3378 0,'0'-3378'0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1.2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24575,'0'661'0,"0"-656"0,0 0 0,0 1 0,1-1 0,-1 1 0,1-1 0,3 9 0,-3-13 0,-1 0 0,0-1 0,1 1 0,-1 0 0,1-1 0,-1 1 0,0 0 0,1-1 0,0 1 0,-1-1 0,1 1 0,-1 0 0,1-1 0,0 0 0,-1 1 0,1-1 0,0 1 0,-1-1 0,1 0 0,0 1 0,0-1 0,1 0 0,-1 0 0,1 0 0,-1 0 0,0-1 0,1 1 0,-1 0 0,1-1 0,-1 1 0,0-1 0,0 1 0,1-1 0,-1 0 0,0 0 0,0 1 0,0-1 0,2-2 0,3-2 0,0 0 0,0 0 0,0 0 0,0 1 0,1 0 0,0 0 0,0 1 0,0 0 0,0 0 0,1 0 0,-1 1 0,1 1 0,13-3 0,25 1 0,41-4 0,113-24 0,-146 25 0,1 1 0,96 6 0,-56 1 0,-73-2 154,-11 1-458,1-1 0,-1 0 1,0-1-1,18-4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6:23:14.13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0 254 0,'13437'-253'0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3:21.9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8539 485,'-9'0,"-19"-4,-23-2,-25-13,-29-7,-14-3,-8-11,-5 3,3 2,-6 4,2 2,-7-3,4 1,-6 4,5 4,3 5,-1 6,5 0,7 3,8-2,14 1,12 3,12-3,10 1,9 2,5 2,3 2,1 1,-3 2,-3 0,1 0,0 0,0 1,2-1,-4 0,-1 1,-4-1,-4 0,-9 0,-4 0,-2 0,-1 0,-7 0,-3 0,2 0,3 0,3 0,-2 0,1 0,2 0,2 0,-4 0,1 0,1 0,2 4,1 2,-3 4,-5 0,-1-2,-2 3,-4-1,-2 2,1-1,4 2,1-1,-2 1,2 0,2 0,5-1,-2 6,1 0,2-3,1 0,-2-3,0 2,1 2,2-2,-4 2,1 2,0 2,-2 2,0 2,6-3,4-6,5 0,3 1,2 2,6-1,2-1,-5 7,3 0,8-1,-1 1,0 0,0 1,4 1,3 0,-1 0,0 1,2-1,1 1,-1 0,2-1,5 1,8-1,0-4,1-5,1-2,1 1,0 3,5 2,1 3,5 0,0-2,2-1,4 0,3 2,3 0,2 2,1 1,5-4,6-6,5-5,5 0,2-2,3 3,-5 3,0 3,0 4,1-2,1-5,5 1,3 1,-1 3,4 2,1 2,2 6,8-3,10 0,4-2,0 1,-1-1,-1 1,-3 0,-1-4,3-6,1 0,-1-4,-1 1,-1-2,-2-2,0 2,-1-1,-1 2,5 0,2 1,-1 0,-6-3,-2 2,0-2,-1 3,1 3,1-1,-4-2,0 0,0-1,1 1,2-1,5 2,3-1,0-3,-1 1,4 0,8 1,11 0,4 2,11 7,14 5,12-2,7 0,7-1,4 6,-6 2,-2-1,3 1,-1-6,1-3,-6 0,-3-3,-4 3,-11-2,0-4,-7-4,-8-4,-10-4,-2-2,-11-1,0-1,-3 0,-1 1,-2-1,-3 0,-4 1,-7 0,5 0,2 0,4 0,0 0,4 0,-2 0,2 0,-1 0,1 0,2 0,8 0,3 0,2 0,-4 0,-3 0,0 0,1 0,4 0,3 0,-1 0,0 0,4 0,0 0,-1-9,6-2,2-5,3 2,2 2,-2-1,0 2,1 3,-2 2,-4-1,-4-1,-4 2,2-2,-5 0,-11-3,-13 0,2-2,0-3,-1 1,-1-2,-1-1,-2-2,1-3,-2-1,5 3,2 2,-6-2,-1 0,-2-2,-4-5,-1-2,1-1,-3 1,-4-3,0 0,-1 0,-3 7,-7-1,-4-1,-1 1,0-4,-3-1,-1 0,2 7,-3-3,0 1,-3-1,2-3,-3-1,-3 0,-3 2,-3 2,-1 0,-2 2,0 0,-1 1,0 0,1-5,0-1,-1 1,-3 0,-2 2,-3 0,-1-2,-3-2,0 1,-1 2,-2 0,0 2,0 1,-3 4,-1 3,-3-1,-1 4,4-1,-4 4,-2 3,-5-1,-2 2,-4 2,0-2,2 1,-1-3,0 0,-2-1,2 0,2 3,2 3,-1 2,4-2,3 0,-2-4,-2 0,1 1,1-1,-4 1,4-3,2 1,2 2,-1-1,1 0,0 3,-1 1,0 3,0 2,0 0,0 1,-1 0,1 1,0-1,-1 1,5-1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9:14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1121 361,'-8'0,"-12"0,-12 0,-8 0,-6 5,1 0,3 5,4 1,5-2,3 1,3 0,2-2,0 1,4 5,3-1,-2 2,0 2,3 4,-1 1,0-2,1-1,1 1,-3 2,4 1,-2 1,-1-4,-2-1,-3 2,0 0,2 1,2-2,-2-2,0 2,-2 1,0 1,2 2,2-4,-1-4,3-2,0 2,-1 2,-2-2,2 1,0-3,-1 1,3 2,-1-2,-1-3,2 0,4 3,4 3,3 2,3 3,1 2,6-4,1-1,9-4,6 0,8-3,3-4,6 1,4-1,-5 3,0-2,2 2,4 0,-2 1,1-1,2-3,-2 2,-4-2,5 3,7-1,5-3,1 2,-1 0,0-3,-5-2,1 2,-3 0,-2-1,-4-1,0 2,1 0,2 0,-3-3,1-1,1 3,-2 0,-4 0,-5-2,2 3,-2 1,-1-2,1-1,5-2,5-2,2 0,8-1,3 5,5 0,9 5,19-1,11 8,11 1,3-3,9 1,4-3,-1 1,-1-2,0 1,-5-2,-8-2,-7 1,-9 0,-11-3,-7-2,-9-2,-7-2,-5 0,0-1,-6-1,-1 1,-7 0,-5 4,0 1,1 1,-1-2,1-1,-1-1,-3-1,1 4,-1 1,-3-1,3-1,-1 3,-2 5,3 0,-1-1,3 0,3 0,4-3,3 2,3-1,-4-2,8-2,3 3,5-1,1-1,2-1,0-2,0-2,-1 4,1 1,-6-1,-4-1,-4-2,-5 0,-2-1,-5-1,-4 0,-4 0,-3 0,3-1,0 1,-1 0,3 0,1 0,-2 0,-1 0,2 0,-1 4,0 2,-2 0,-1-2,-2-1,-1-1,-1 0,1-2,-1 0,0 0,0 0,0-1,-4 5,2 2,8-1,1 3,4 1,6-1,3-3,-2 3,1 0,-2-1,-5-3,0-1,-2-1,-2-1,-2-1,-3 0,-2-1,0 1,-1 0,-5-1,-5-3,-6-11,-3-6,0-13,4-10,5-5,0-3,1-2,7 0,0 1,-5 4,-5 3,0 0,-3-1,-2 4,1 0,-1-2,2 8,1 1,1 3,-1-3,-2 2,-3-3,-2 1,-2 2,-1 2,-1-1,-1 0,1 1,-1 3,-3 0,-2 2,-4 1,0 1,1-4,3-2,-3-4,2 0,-4 1,0 2,-1 3,0 1,-2 6,-2 2,-4 0,-2 0,3-6,4-3,1-1,-2 5,-7 3,-4 0,-1-1,-1 4,5 2,2-2,6-2,-1 4,0 4,-2 4,-2 4,2-2,1 1,-6-4,-16-4,-14-4,-15 2,-18-7,-19-2,-23-2,-23 4,-12 5,-4 7,5 4,13 4,14 2,6 2,6 0,3 0,5 0,0 0,4-1,-2 0,1 1,8-1,3 0,3 4,5 6,-4 2,3 2,4 3,-4 4,1 7,-4 2,-4-3,-6-3,3 0,-3-1,0-3,1-7,10 1,9-4,10-2,10-3,8-3,6-1,7-1,4 0,4-1,0 1,3-1,3 1,2 0,3 0,2 0,0 0,1 0,-4 0,-1 0,-1 0,2 0,-4 0,0 0,-3 0,-4 0,0 0,-2 0,3 0,-2 0,3 0,-1 0,-3 0,1 0,0 0,-3 0,-1 0,1 0,5 0,4 0,0 0,1 0,3 0,1 0,2 0,2 0,0 0,1 0,0 0,0 0,0 0,0 0,0 4,-1 2,1 0,-1-2,1-1,4 3,6 5,10 1,5-2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41:09.6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1348 205,'-4'-4,"-6"-2,-6-4,-8-4,-5-5,-2-3,-4-2,0 3,1 1,2 4,2 4,7 0,2 3,1 1,-1 4,-1 1,-1 2,-1 1,0 0,-2 1,1-1,-1 1,1-1,-1 0,1 0,-1 0,1 0,-1 0,1 0,-1 0,1 0,0 0,-1 0,1 0,0 0,4 5,1 5,4 5,1 1,-2 1,-2-2,-2 1,-2-2,-1 0,3 3,1-2,-1-4,4 1,5 3,-1-1,-1 1,1 3,-2-3,2 2,4 1,2 3,-1-3,0 0,2 1,2 2,1 2,-3 1,0 1,1 0,1 0,-3-3,0-2,-4-4,0-1,3 2,1 2,-1 2,1 2,0 2,3 0,1 0,2 1,0 0,1 0,1 0,-1-1,0 1,1-1,-1 0,0 1,0-1,0 1,0-1,0 0,0 1,0-1,4-4,6-5,1-2,3-3,0 1,-4 3,2 3,-2 3,-2 2,2 1,3 2,0 0,1-5,-1 0,2-1,2 1,2-2,3-2,2 2,1-2,0-1,1-2,-4 0,-2-2,-4 2,0-3,1-2,2-3,2-2,2 2,1 4,1 1,1 3,0-1,0-3,-1-3,1-3,0-2,-1-1,1-1,-1 0,0-1,1 1,-1-1,0 1,1 0,-1 0,1-1,-5-3,-1-6,0-1,0 1,3 3,0 2,-3-3,-1 1,-3-3,-5-5,-4-3,-4-3,3-3,0-1,-1-1,3 4,0-2,-1-3,-2 0,3 0,-1 0,-1 1,3 0,0-4,2-1,0 0,-2-3,1 0,0 1,-3 2,-2 2,-2 1,-1 2,-2 1,0-1,0 2,0-1,-1 0,1-1,0 1,-1 0,1-1,0 1,0-1,0 1,0 0,0-1,5 5,1 2,-1-1,4 3,4 1,1-2,-4-2,-2-2,-3-2,-2 0,-2-2,-1 1,0-1,-1 0,1 1,-1-1,1 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33.145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1 190,'0'5,"4"5,7 5,4 1,1 1,-3 3,1 2,2 1,-2 2,-3 0,-3 1,-3-1,1-3,1-2,-2 0,4 1,3 2,1 0,1 1,0 1,-4 1,-3-9,-2-12,-3-10,-1-10,-1-5,-1-5,0-1,1-2,-1 0,1 1,0 0,0 1,0 0,0 0,0 1,0 0,0-1,0 1,0 0,0-1,0 1,4 4,6 6,1 1,-1-2,-2-2,1-2,0-3,2 4,0 0,2 3,-2 9,-2 10,-2 8,-4 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42.147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0 253,'0'4,"0"6,4 1,7-1,0 2,3-1,0 1,1 0,-2 1,-3 3,1 4,-2 2,3-3,-1 0,2-3,2 0,4 1,-1 3,0-2,-3-1,1-2,-3-9,-4-9,-3-9,-2-6,-3-5,0-2,-2-2,0 0,1-1,4 6,1 1,5 1,0-2,-1 0,-3-2,-2 0,-1-1,-2 0,3 4,2 1,-1 0,-2-1,0-2,3 4,1 0,-1 0,-2-2,-1 7,-1 10,-1 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4.7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4042 256,'-4'0,"-6"0,-6 0,-4 0,1-5,0-1,-2 1,-1 0,-1 2,-2-3,0-1,0 2,-1 0,1 3,-1 0,0 1,5-3,1-2,0 0,-1 2,-1 1,-1 1,-2-3,0-1,0 0,-1 2,5-3,1 0,0 0,3-1,1-1,-2 1,-2 3,-2 2,-2 1,0 1,-1 1,-1 0,0 1,1-1,-1 1,0-1,1 0,-1 0,1 0,-1 0,1 0,-1 0,1 0,0 0,-1-4,-3-2,-3 1,2 1,0 1,1 1,2 1,0 0,-3-3,-1-2,0 1,-2 1,-1 1,1 1,-2 1,0 0,6-3,5-2,-4 1,0 1,-1 1,2-3,0-1,0 2,1 0,-4 3,-1 0,0 1,1 1,2 0,0 0,2 1,0-1,1 0,0 0,0 0,-1 0,1 0,0 0,0 0,-1 0,1 0,-5 0,-1 0,0 0,1 0,-2 0,-1 0,0 0,-1 0,0 0,1 0,-2 0,1 0,1 0,3 0,-3 0,0 0,-3 4,0 2,3-1,1-1,3-1,2 4,0 0,2-1,0-2,0-1,0-1,0-1,0-1,-1 0,1 0,0 4,-1 1,1 1,0-2,-1-1,1-1,-1-1,1 0,4 3,1 1,4 5,1 4,-1 4,-3-1,2 2,-1-4,0 1,1 2,0-2,-1 0,-2 2,-3 2,-1 2,4 2,0 1,0 0,-1 1,-2 4,0 1,2 1,2-6,-1-3,3-1,5 0,4 0,-1 2,1 0,-3-4,-3-1,1 1,2 1,3 2,3 0,3 2,0 0,2 1,5-1,6 1,1-1,2-3,4-7,-1-1,0 2,2-3,3-2,0-4,-2 1,-1 0,1 2,1 0,2 2,1 0,0 1,2-1,-1 2,1 2,0-1,-1 2,1 1,-5 2,-1 3,0-4,1-4,1-1,6 2,2 2,-4 3,-2 2,3 1,2-3,0-1,0-4,-2-4,0-1,-1-2,0-2,0 2,3-1,2 3,0 4,3-1,0 2,3 2,0-2,2-4,3 1,3-2,-6 2,-2-2,3 1,-2 0,1 1,3-1,-1-3,0 2,2-2,8-1,2-3,2 2,4 0,10 3,9 0,10 7,11 0,11-2,12-4,2-4,2-3,-7-2,-11-2,-7-5,-12-1,-16 0,-8-3,-11-1,3-2,0 1,-5 1,-7 0,-3 0,-4 3,1 2,1 2,3 1,-1-3,-4-1,5-3,3-5,-1 0,-4-2,-5 2,0 3,-6-1,1-2,-1 0,3 0,0-4,-1-2,-1 2,2 0,-5-1,-2 2,-1 0,-1-2,0-1,0-2,-4-2,-1 3,-4 2,-4-1,-4-2,-4 0,-1-2,-2 0,-1-1,0-1,0 0,1 1,-1-1,1 0,0 1,0-1,0 1,0-1,0 1,0 0,0-1,0 1,0 0,0-1,-5 1,-5-1,-1 1,-3 0,1-1,-2 1,2 0,-1 4,1 1,4 0,-2-1,-3-1,1-2,-1 4,-4 1,-2 3,2 1,0 2,3-1,-1 3,-1-2,-3-3,-2-3,-1-2,-2 2,0 4,-1 5,1 4,-1 3,0 2,9 1,7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6.77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1,'9'4,"11"10,16 16,22 15,24 18,24 11,23 14,12 14,21 12,13 7,7 1,11 1,3-8,8 4,-1-12,-14-5,-8-3,-14-1,-5 4,-8-2,-9-1,-12 0,-15-8,-19-11,-10-6,-15-15,-11-15,-17-9,-8-6,-5-5,-5-1,-2-5,-6-1,-2-4,1-3,-4 0,1-1,-3-3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9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813 0,'0'5,"0"5,0 6,0 4,4 3,2 2,-1 1,-1 5,-1 1,4 0,0-2,-1-1,-2-1,-1-1,-1-2,3 0,1 1,0-1,-2 0,-1 0,-6-4,-6-5,-7-7,1-7,-3-10,-2-3,-2 0,-1-2,-2 1,-5-2,-1 2,-1-2,-2 2,-1 2,2 4,2 2,2-2,-3 0,0 1,1 1,2 2,-3 1,-1 0,1 1,-2-4,0-2,1 1,2 0,3 2,0 1,2 1,1 1,8 0,13 0,10 0,8 1,7-1,4 0,2 0,1 0,-1 0,1 0,-2 0,1 0,-1 0,3 0,3 0,3 0,0 0,-1 0,-2-4,-3-2,-1 1,-1 1,-2-4,0 1,0 0,0-2,0 0,-4-3,-2 1,1-2,1 1,2 3,0 2,1-1,1 0,-3-2,-7-5,-4-3,-6-3,-2-3,-3 8,0 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07:02.14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1677 0,'1752'-1677'0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6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58 0 24575,'-1'24'0,"-2"-1"0,0 0 0,-2 0 0,-11 36 0,3-8 0,6-13 0,2-1 0,2 2 0,2-1 0,4 53 0,-1-3 0,-3-22 0,3 71 0,0-126 0,0 0 0,1 0 0,0 0 0,1-1 0,8 16 0,7 22 0,0 8 0,-11-34 0,0 0 0,-2 0 0,0 1 0,-2 0 0,3 37 0,-9 31 0,3 46 0,-1-134 0,0 0 0,1-1 0,-1 1 0,1 0 0,-1-1 0,1 1 0,2 3 0,-3-5 0,0-1 0,1 0 0,-1 0 0,0 1 0,1-1 0,-1 0 0,0 1 0,1-1 0,-1 0 0,1 0 0,-1 0 0,0 1 0,1-1 0,-1 0 0,1 0 0,-1 0 0,1 0 0,-1 0 0,0 0 0,1 0 0,-1 0 0,1 0 0,-1 0 0,1 0 0,-1 0 0,0 0 0,1 0 0,-1 0 0,1-1 0,-1 1 0,1 0 0,-1 0 0,0 0 0,1-1 0,-1 1 0,0 0 0,1 0 0,-1-1 0,0 1 0,1 0 0,-1-1 0,0 1 0,0-1 0,1 1 0,-1 0 0,0-1 0,0 1 0,1-1 0,1-2 0,1 1 0,-1-1 0,1 1 0,0-1 0,0 1 0,0 0 0,0 0 0,0 1 0,0-1 0,1 1 0,-1-1 0,1 1 0,4-1 0,-6 2 0,0 0 0,-1 0 0,1 0 0,0 0 0,0 1 0,0-1 0,-1 0 0,1 1 0,0-1 0,0 1 0,-1 0 0,1 0 0,-1 0 0,1 0 0,-1 0 0,1 0 0,-1 0 0,1 0 0,-1 0 0,0 1 0,1-1 0,-1 0 0,0 1 0,0-1 0,0 1 0,0 0 0,-1-1 0,2 4 0,2 3 0,-1 0 0,-1 1 0,1-1 0,-2 1 0,1 0 0,-1 0 0,0 9 0,-3 66 0,0-40 0,1 1 0,2-17 0,-2 0 0,0 1 0,-2-1 0,-2 0 0,-11 41 0,9-44 0,1 1 0,1-1 0,-3 49 0,6-47 0,-9 33 0,7-43 0,-4 34 0,6-9 0,4 67 0,-2-107 0,0 1 0,1-1 0,-1 1 0,1-1 0,-1 0 0,1 1 0,0-1 0,0 0 0,0 1 0,0-1 0,0 0 0,0 0 0,1 0 0,-1 0 0,1 0 0,3 4 0,-3-5 0,0 0 0,0 0 0,0 0 0,0 0 0,0-1 0,0 1 0,0 0 0,0-1 0,0 1 0,0-1 0,0 0 0,0 0 0,0 0 0,1 0 0,-1 0 0,2 0 0,3-2 0,-1 1 0,0-1 0,1-1 0,-1 1 0,0-1 0,0 0 0,0 0 0,-1-1 0,1 1 0,-1-1 0,7-7 0,2-1-1365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04.64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1 206,'4'0,"6"0,6-5,4 0,3-5,2 0,1 1,0-1,1-5,-1 2,0 1,0 4,-4-1,-3 1,1-3,1 1,2 2,0 2,1-2,-3-4,-1 1,0 1,1 3,1 2,2 3,0 1,-3 5,-6 6,-5 6,-4 4,-4 4,-1 1,-2 1,0 1,0 0,0-1,1 0,-5-5,-1-1,-3 0,-2 1,-2 2,1 0,2 1,4 1,1-4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3.56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1 713,'4'0,"6"0,6-4,3-2,9 1,3-4,0 0,4 2,1-3,2 1,3 2,4-3,3 1,2-2,4-5,3 2,4-6,1 0,7 0,-4 2,4 6,-1-1,1 3,-3-2,-3 1,-5-2,2 2,-2-2,-1 1,-7-1,-2 1,-2-1,-3 1,-6 3,5-2,-1 1,-3 3,0 2,3-7,-1-1,1 2,2-2,2 1,-1 3,-5 3,4-2,9 1,3 1,1-2,-1-1,0-2,-1 0,-2 2,0-1,-5 0,2-6,-2-1,-6 3,0 4,-4-2,-3 3,1 2,-5-2,-4 0,-2-2,0 1,0 2,-1 2,2 3,-1 1,-3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6.67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4,3 2,2 4,1 0,0-2,1-1,-1 1,0 1,0-3,-5 3,-1 0,0-2,1-2,1-2,2 3,0 0,1 0,0-2,1 3,-1 0,1-1,-5 3,-1 0,0-2,1-2,2-1,0-3,-3 5,-6 4,-4 5,-4 5,-4 2,-1 3,-6 1,-1 0,-1 1,-2-5,-5-6,1-2,2 2,-2 2,2 2,-1-2,0 0,-1 2,-3-3,1 0,3 1,4 3,-1-3,1 0,1 1,-2-3,1 1,-3 1,1 3,-3 1,1 1,-2 2,2 0,-1 1,0 0,4 0,3-1,2 1,-2 0,0-1,-4 0,1-4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1.3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0,'4'0,"6"0,6 5,4 1,7 3,4 1,-3 3,-3 4,3 2,2 4,3-3,2-5,2 0,4 1,4 2,3 7,6 4,2 1,1-5,-1-2,-1 0,-2-1,0 1,-2 1,0 0,0-4,-1 0,9 0,3 1,-9 1,-5 6,-2-2,-4-1,-1-5,1 3,3 6,-3-2,0 3,2 1,-2-5,0-2,2-1,-2-5,-1-1,-6 2,-5 0,1 3,0 1,-2-3,4-1,0 1,-2 2,-1-4,-1 0,2-3,1 0,-1-3,-1 2,-2 2,-1-2,-1 2,0-2,-1-4,0 1,0 3,1-1,-1-3,0 2,0-2,1 2,-1-1,1-2,-5 1,-2 4,1 3,1-1,2-3,-4-4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3.3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556 0,'0'5,"0"5,5 5,1 5,-1 3,4-2,0-1,3 1,-1 1,2-3,-1 0,2-4,3 0,-2 2,1 2,2-2,-2 1,1 1,2 2,1 1,-2 2,0-3,2-2,-3 1,-1-3,3 0,-8-3,-9-4,-9-3,-8-4,-6-1,-4-2,-1 0,-1-1,-5 0,0 1,-1-1,3 1,1 0,1 0,2 0,0 0,-4 0,-1 0,-3 0,-2 0,2 0,3 0,-3 0,1 0,1 0,2 0,1 0,2 0,1 0,1 0,0 0,0 0,0 0,0 0,4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9T13:55:16.75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0 671 0,'878'159'0,"-1167"-989"0,-300 1501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2.49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6584 1,'-9'0,"-11"0,-11 5,-9 1,-10 4,-6 0,-6-1,-6 1,1 0,2 2,4-1,0 2,1-1,-6 2,-1-2,-2-3,3 2,-2-2,-1 3,-6-1,-4-3,-1 2,4-1,2 3,-3-1,-2 6,0 1,4-3,7 0,6-3,5 2,3-2,-1-3,-1-4,1-1,1-3,1 0,1-2,0 1,-3-1,-1 1,4-1,7 1,3 0,-1 0,-1 0,-2 0,-2 0,-1 0,-1 0,-5 0,-2 0,5 0,2 0,1 0,0 0,0 0,0 0,4 0,0 0,0 0,3 0,4 0,1-4,1-2,-5 1,-1 1,-2 1,-1 1,-6 1,-4 0,-1 1,1 1,1-1,1-4,0-2,2-4,0 0,-4-7,-1-1,-1 2,2 1,2 2,0 3,6 4,5 2,3 3,2 0,4 2,3-1,3 1,1-1,0 1,2-1,-1 0,0 0,0 0,0 0,0 0,0-4,-1-1,1-1,-1 2,1-3,0-1,-1 1,1 2,-1-2,1-1,-5 2,-1 1,0 2,1-3,2 0,0 0,2 2,0 2,1 0,0 1,0 1,-1 0,1 1,0-1,-1 0,-3 0,-7 0,0 1,0-1,3 4,3 1,2 5,1 0,-3 3,-1-1,0-2,2 1,1-1,1-3,1-1,0-3,5 2,1 2,1 3,-2 0,3 2,0 0,0-3,1 2,1 3,-2 4,-2-2,2 1,0 2,-1-2,2 0,0 2,-1 1,2 3,0-4,-3-4,3-1,4 2,4 2,3 3,3 2,1 1,1 1,5 0,2 1,-1 0,4 0,-1 0,3-1,-1 1,-2-1,2 1,-1-1,2 1,3-1,4-4,2-1,3-5,5 0,2-2,-4 0,-2-2,3 2,6-1,1-3,3 1,4-1,3 3,-1-2,-4-1,-1 1,3 0,2 1,3 0,1 2,10-2,4 3,5-2,-2-2,3 0,-3 0,1 1,-2 0,1-2,7 1,-1-1,2 2,-5 0,1-2,-4-3,1-3,10-1,5-1,7-1,9-1,6 1,7 0,1-1,-4 1,1 0,-5 0,1 0,-3 0,-7 0,3 0,-3 0,-8 0,-6 0,-7 0,-9 0,-5 4,-1 2,-1 0,-2-2,4 3,-1 1,3 3,9-1,0 7,3 1,-4-3,0 0,-3-2,-1 1,3-2,-2-3,5-3,-6-2,5-2,-3-2,2 0,1-1,2 1,2-1,5 1,3-1,-1 1,0 0,3-4,1-2,-2 0,-6 2,-4-8,-4-1,-2 1,-4-2,5 2,0-2,1 2,1 3,3-2,10 2,3-2,1 0,3-2,-2 1,-2 3,-8 3,-7 2,-4 2,-4-3,0 0,-2-5,6 1,-5 1,6-2,3 0,3-2,1 1,11-2,2 1,4-2,0 2,-4-6,-3 0,-8-1,1 3,-9 4,-12 4,-7 3,-3-1,-1-1,-4-2,-5-5,0-4,-2-3,1-3,0-1,-3-1,-2 4,-6 2,-4-1,0 4,-5 0,-4-1,-4-2,0 2,-1 1,3 2,-1 0,-1-2,-2-2,-3-3,-1-1,-6-2,-6 4,-5 1,-6 4,-2 0,-3 4,-4 3,2-2,1 2,-2-2,-2 1,-4 1,-4 4,0 1,2 2,-1 2,1 0,-1 0,-3 0,-3 1,-3-1,2-4,5-1,1 0,1-4,0 0,-2-3,0 1,-1 2,-2-2,-3 1,3 3,-1-3,-1 2,3 0,0-1,-2 1,3-4,3 2,-4-3,0 1,0-2,1 2,4-2,4 2,-1-1,1 0,1 4,3 3,1-2,1-4,2 0,-1 3,1 2,0-2,0 0,0 3,0 1,-1 2,1-2,0-1,-1-4,1 0,4-2,1 0,0 3,-1 2,-1 4,3-4,0 0,0 2,-2 1,-2 1,0 2,-2 0,0 1,-1 0,1 0,-1 1,0-1,1 0,-1 0,5-4,1-2,0 0,-1 2,-1 1,-1 1,-1 1,-2 0,1 1,0 0,-1 1,0-1,5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4.2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2665 1,'-4'0,"-6"4,-10 1,-6 1,2 2,0 6,-4 3,-6 4,-6 3,0 1,-2 1,-3 0,2 5,0 1,-6-1,-7 3,-4 1,1-2,1-2,3-2,1-2,1-1,-3 4,-1 1,6-5,1-7,2 2,5-2,0 0,-1 0,-1 2,2-2,0-1,-1 1,7 2,0 1,-1 2,1-4,-1 0,-4 0,-3 1,-2 2,-11 1,-3 0,-1-3,2-1,2 0,11 1,6 2,0 0,3-2,-1-2,-2-3,-3-1,2-2,4 0,3-1,4-4,3 2,2-1,1 3,0 2,0 0,1-2,4-4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2.5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4806 0,'-5'0,"-5"0,-10 0,-10 0,-4 0,-6 0,-3 0,0 0,4 0,-1 0,-2 0,2 0,-1 0,-2 0,-2 0,2 0,0 0,2 0,0 0,-1 0,-3 0,-2 0,-2 0,3 0,1 0,0 0,-2 0,-1 0,3 0,0 0,0 0,3 0,4 0,1 0,-4 0,3 0,2 0,4 0,-2 0,0 0,3 0,1 0,2 0,-3 0,-1 0,2 0,-4 0,0 0,-3 0,1 0,-3 0,-3 0,-3 0,-2 0,2 0,0 0,0 0,-2 0,-2 0,-4 0,-3 0,0 0,0 0,6 0,8 0,1 0,-1 0,3 0,-1 0,-2 0,-3 0,3 0,-1 0,2 0,1 0,1 0,4 0,4 0,-2 0,0 0,-2 0,-1 0,3 0,-2 0,0 0,-2 0,0 0,3 0,3 0,-3 0,1 0,-3 0,-3 0,-1 0,3 0,-1 0,2 0,-2 0,-3 0,2 0,2 0,3 0,4 0,2 0,2 5,-4 1,0 3,-1 1,2-1,1 2,1 3,1 4,-4 3,-1 2,0 2,1 1,-2 0,-1 5,1 5,2 5,2 5,0 2,7 3,1 9,0 3,-1 5,-5 2,2-1,0 0,4-2,2 4,3-2,5-7,3-11,4-4,2-3,1-4,0 0,1-2,0-4,0 1,4-1,1-2,-1 2,4-4,5 1,3-1,0 0,0 2,3 1,-3-1,0-2,2-1,2-2,1-1,2 4,1 1,0 0,1-2,4-1,6-1,13 8,13 7,7 4,11 4,12 6,4-3,7-1,-1-5,-5-2,-10-5,-3-4,-11-8,-10-10,-6-7,0-6,-2-3,-1-3,-1 0,-1-1,4 0,0 1,0 0,8 1,1-5,-2-1,-2-3,-8-1,-4 1,-2-1,5-5,1-2,-4 0,-5-1,-2-1,0 2,-2 0,0-2,3-2,-2 3,0 0,2-1,3-2,2-1,1-2,1-1,1 4,4-3,2-2,0-1,-2 0,0-8,6-3,2 1,0-2,-4 1,3 3,-2 3,-2-1,2 0,-1 1,-1 3,-6-3,-4-1,-1 2,-5-4,0 1,1 2,-2 1,-4-2,0 0,-1 2,-8 1,1 2,0-4,-1 0,-2 1,5 2,1-4,-2 5,0 2,-1-3,-6-1,-7 1,-2 0,2-3,1 4,3 2,3 2,0-5,-3-1,0 1,1-5,-4-4,-4 0,-5-3,1 2,-2 3,4-1,-2 2,-1 2,-2 2,-3 3,-1 1,-1 1,-1 1,-1 0,1 0,-1 0,1 0,0 0,0 0,0 0,-1-1,1 1,1-1,-1 1,0-1,0 1,0-1,0 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4.2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0 308,'4'0,"15"-4,21-6,21-6,21-12,28-7,12 3,7 3,3 2,-8 5,-12 2,-12 5,-14 0,-1 4,-6-2,-3 2,-2 2,-5 4,-1 1,-3 3,-5 0,-3 2,-3-1,-2 1,-6-1,-1 1,-5-1,-4 0,-5 0,-2 0,-3 0,-1 0,0 0,-5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4.51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1069 309,'-4'0,"-1"-4,-5-2,-4 0,-5-2,-3-1,-2 2,-2 1,0 3,0 1,0 1,0-3,0-2,0 1,0 1,1 1,0 1,-1 1,1 1,-1 0,1 0,0 0,-1 1,1-1,0 0,-1 0,5 4,1 2,0 4,-1 4,-1 1,3 1,1 3,-2-3,-1 1,3 2,0-2,3 0,0-3,3 1,3 1,3 3,-2-1,1-1,-3 3,-5 0,2 3,2 1,-2 1,-2 0,1 1,-2 0,3 4,3 1,3 0,-1-1,0-1,-2-2,0 0,2-1,2-1,2 0,2 0,1 0,1 0,1 1,-1-1,1 0,-1 1,0-1,5-4,1-1,-1 0,0 1,-2 1,3 2,5 0,1 1,2-4,-1-1,-2 0,0 1,0 2,1 0,-2 2,-1 0,1 0,-1 1,-1 0,1 4,0 1,2-4,0-3,2-1,-1 0,1 0,3 1,-1 0,2 1,1 0,2-4,3-1,1-5,1 1,0-4,-3 2,-2-3,1 2,4-2,3-2,1-3,4-3,1-1,-1-2,-2 0,3 0,-1-1,-5-3,1-2,-1-4,0-1,-1 3,4-3,1 1,-5-2,-3-4,-1-3,0-2,0 2,1-1,0 0,-4-1,-5-3,-1 5,-3 0,2-1,-2-1,-3-2,1-1,0-4,-2-3,-2-5,-3 0,0-2,-2 0,0 3,0-2,-1 2,1-2,0-4,0 1,-1-1,1 2,0-1,0 1,0 4,0 4,0 2,0 2,0 1,0 1,0-4,0-2,0 1,0 0,-4 2,-1 1,-1 1,2-4,1-2,-3 6,-1 2,1-3,2-2,1 1,1-1,1 2,1 0,0 1,0 0,0 1,1 0,-6 4,0 1,-5 0,0-1,2-1,-3-1,1-2,2 0,-2 4,1 1,-2 5,0-1,3-1,2-2,-3 2,-3 4,-4 4,-4 4,-3 2,-1 2,-2 1,0 1,0 0,0 0,0-1,4 5,2 1,0 0,4 3,-1 0,-1 3,-2-1,-1 2,-3 3,-1 4,0-3,-1 2,1-4,-1-4,0-3,5 0,1-1,0-1,-1 2,-1 1,-1-3,-2-1,0-2,0-1,-1-2,0 1,5 3,1 1,5 5,4 4,4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7.0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 80,'9'0,"11"0,11 0,9 0,6 0,5 4,1 1,-4 1,0-2,-1-1,0-1,2-1,-4-1,-5 0,-5 0,-4 0,-3-1,-2 1,-1 0,-1 0,0 0,1 0,-5 4,-5 7,-6 4,-8 1,-4 1,-6-1,-2 0,-3-3,-3-2,-4-5,2 2,1 0,2 2,0 0,-1-3,-3 4,-2-2,3 3,0-1,3 1,1 0,-2-2,-3-4,-1-2,-3 2,4 4,1 2,-1 1,-2 0,0 1,-2-1,4 1,0-1,0 0,-1 0,-2 0,0 3,-2 4,0 1,4 3,1-4,0 0,3 0,0-2,-1-6,3-8,3-9,4-9,3-5,-1-5,-1-1,2-2,-3-1,0 1,1 1,3-1,1 1,1 1,1-1,1 1,0 0,1-1,-1 1,0 0,0-1,1 1,-1-1,4 5,1 1,1 1,2-2,1-2,-1 0,2 3,-1 1,-1 8,-3 10,-2 9,-5 8,-3 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0.0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969 4802,'0'-4,"0"-6,0-6,-4-4,-2-3,-4 3,-4-5,-5-15,-7-13,-13-20,-16-27,-8-23,-11-17,-5-5,2 8,10 15,12 20,10 18,10 19,5 17,5 7,5 6,3 6,3 2,1 7,2 2,3 0,3-6,-3-3,1-1,-3-5,-4-1,0 1,3-2,-1 0,1 2,-1 2,0 2,-1 2,1 1,3-4,3-1,2 1,2-4,2-4,0-5,0-3,1-3,-1-2,1-4,3-3,7-7,5-3,8-2,5 3,1-2,1 4,-2-5,4-3,0-3,-1 3,3-3,-1 3,3 1,4 3,-1 6,-3 4,-3 4,0 7,0-2,-2 0,2 3,0 2,-2 8,-1 6,1 0,5 0,-4 2,-3 1,1-3,5-1,0 1,3 1,7-2,5-1,3 6,0 2,0 3,-1-1,4 0,1-1,3 0,0 4,-2 0,-2 0,-2-1,2-1,1-1,-2 2,-1 2,7-5,2-3,-2-1,-2 4,-7 7,-9 5,-7 6,-1-2,-3 2,-2 1,2-3,-1 0,0 2,2-3,-1 0,0 2,-3 2,3-2,0-1,3 2,0-3,2 0,-1 2,-7-3,-4 2,-2 1,-1 2,1 1,-1 3,1 0,-4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2.82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0 658,'5'0,"5"0,6 0,4 0,3 0,2 4,1 2,0-1,1-1,-1-1,0-1,-4 4,-3 0,2 0,0-2,-4 3,1 1,1-2,1-1,-2 2,0 1,1-2,2-2,-3 4,0-1,2-1,0-1,3-2,1-1,-4 3,0 1,0-1,1-1,-3 3,0 1,1-2,2-2,-3-5,-5-7,-3-7,-10-1,-3-1,-6 2,-1-2,-4 4,1-2,-2 2,2 0,-2 1,-2 3,2-1,-1-4,2-3,0 1,1-1,0-2,-4 2,3 0,-2-2,2-1,-1-3,2-1,0 4,1 0,3 0,-1 3,0 0,3-1,2-2,-2 2,-1 0,-2-1,0-2,2-1,2-2,-2-1,0 0,2-1,-3 5,1 1,1 0,2-1,2-2,1 8,2 11,0 10,0 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6.5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1,'4'0,"6"0,6 0,4 0,3 0,2 0,1 0,0 0,1 0,-1 4,0 2,0 0,0-2,-1-1,1-1,-1-1,0 0,1-1,-1 0,0 4,1 1,-5 4,-1 1,-5 3,1-1,0-3,3-2,2-3,2-2,2-1,-4 3,-1 2,-4 3,-5 5,-4 5,-3 2,-2 3,-2 2,-1 0,0 0,0 0,1 0,-1 0,-3 0,-3-1,2 1,0-1,2 1,1-1,1 1,1-1,0 0,0 1,0-1,0 0,-4 1,-1-1,-1 1,2-1,0 0,2 1,1-1,1 1,0-5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9.3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1070 1,'-5'0,"-5"0,-6 0,-4 4,-3 7,3 4,-1 5,0-1,3 0,1 2,-2 1,3 1,0 2,-2 4,-2 2,-3 4,0 6,-2 3,-5 4,-1 1,-5 7,-4 1,-4 0,1-1,3-1,5-6,3-3,8-4,3-6,1-4,0-3,-2 1,0 1,2-1,1-1,4-1,0-2,-2 5,-3 4,3 6,0 4,2 7,0 4,3 1,-2 0,2-3,3 0,-1-1,1-2,-3 0,2 5,1 0,3 0,3-1,1-1,1-2,1 0,1 4,-1 0,1 0,-1-1,0-1,0-2,1 0,-1-1,0-4,0-2,0 0,0-3,-1-5,1 1,0-3,0-2,0-3,0-2,5-2,1 0,-1 3,0 2,2-5,1-2,2-1,1-1,2 1,-1 1,-2 0,-4 1,3 0,-2 1,4 4,-1 1,2 0,4-5,-1 1,1 0,2 1,7 3,-1 2,5-2,5 4,1 3,4 1,8-3,9 2,3 2,1 0,-2-4,-1 2,-3-2,-1 5,-1 2,8-4,-7 1,-3-2,-2-4,-4-2,-2-8,-7-2,-6-6,2-1,-2 1,5 2,-1-2,-1 1,3 2,0-3,-2 1,-3-3,3-4,0 1,-1-2,2-1,0 1,-2-1,3-1,-4 2,0 0,4-2,0 2,3 0,4 2,-1 0,0-2,3 2,3-2,1 3,6-1,2-3,0 2,0 0,3 1,0 0,3 2,4-1,-1-3,6 2,0-2,0-2,-3-2,0-2,-3-1,0-2,-2 0,1 0,3-1,-2 1,2-1,-2 1,4 0,0 0,-7 0,-7 0,6 0,0 0,0-4,-4-2,-10-3,-5-1,-5 1,-5 3,-3 1,2 3,-1 1,1 1,-7-5,-2 0,-1 0,1 1,0 1,1 1,2 1,-5-3,-4-2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3.48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6912 39,'-4'0,"-7"0,-9 0,-10 0,-8 0,-8 0,-3 0,-2 0,-6 0,-2 0,1 0,2 0,1 0,2 0,0 0,2 0,-4 0,-1 0,0 0,1 0,1 0,2 0,4 0,3 0,0 0,-6 0,2 0,1 0,-5 0,-2 0,0 0,1 0,0 0,1 0,2 0,0 0,-5 0,0 0,0 0,1 0,1 0,-3 0,0 0,0 0,2 0,1 0,-3 0,0 0,0 0,2 0,6 0,6 0,3 0,-1 0,2 0,-1 0,-2 0,-3 0,-2 0,-2 0,0 0,-2 0,-1 0,1 0,-4 0,-2 0,-4 0,0 0,-3 4,1 2,2 0,-1 2,2 1,1-1,-5-2,-2 1,-1 1,-3 3,-3-1,-5 3,-4-2,1-1,0 1,1-2,1 3,2-1,4 2,3-2,3-2,6 1,3 0,4 2,2-1,2-3,0 3,0-2,4 3,6-2,1 3,3-1,-2 2,-2-2,1 1,-1 4,-3-2,1 1,5 2,-6 3,-3 1,-3 2,-2-3,0-2,3 1,2 2,0 0,-1 2,4 1,0-4,-2-1,4 0,-1 5,7 3,1 1,2 5,1-1,3-4,-3-4,3 3,3 1,1 0,1 4,-1 4,4 1,1 2,4-1,0-3,-1-3,-3 1,-3 3,-1 1,3 1,0 4,5-2,3 5,1-5,1-1,-2 2,2 2,2 2,3 2,2-3,1 0,2 0,0-2,0-5,1-5,-1 2,0-2,1 3,-1-1,0 3,0-2,0-2,0 2,4-1,2 2,-1-1,-1 3,3 2,1-1,3 2,0 2,2-7,-1 0,2 1,-2 4,-3 7,2 4,-1 1,2 1,-2-1,-1 0,1-2,-1 0,3-1,-1 0,2 0,-2-1,3-4,2-1,-1-4,-3 0,1-8,2-4,3 1,2 0,3-1,2 3,5 1,1-1,-4-2,-2-2,3 0,1-2,4 4,1 1,4 0,-1-2,2 4,-1 0,-3 3,1 0,-1-2,-2-3,-3-2,3-1,0 2,-2 2,3-2,-4-1,0 0,5-2,1-1,2 4,4 1,3 0,3-2,2 4,5 4,2 1,0-3,3-2,0-7,-2-3,3-2,0 0,5 1,2 1,1-4,-1-5,-1 0,2-2,-2 0,1-2,1 3,2-2,-3-2,1-3,-3-3,0-1,-3-1,2-2,10 1,6-1,7 1,9 0,6-1,12 1,7 0,0 0,6 0,2 0,-3 0,-2 0,-5 0,3 0,3 5,-4 0,0 1,-9-1,-1 2,-7 0,-13 0,-9-3,-9-1,-6-1,-4-1,-2-1,3 0,-1 0,-3-1,-4 1,3-4,-2-2,-1-4,-2 0,-1-3,-2 1,8-2,2 1,-1-1,-1 2,-4-2,-1-2,-3-4,0-1,3-7,1-3,4-4,1-5,-2-14,2-9,4-12,-1-7,-7-10,-8 2,0-2,-4 7,-6 1,-4 5,-5 8,-2 7,-6 2,-3 2,-5 4,0 1,-2 3,-4-4,-2-4,-4-2,0-11,-2-11,-1-12,1-3,-1-7,1-2,-1-4,1-1,0 7,0-2,0 2,0-4,-5 0,0-2,-5-1,-9-1,-5-13,1 3,0 5,0 6,-1 13,0 19,4 20,5 15,0 7,4 6,-1 4,2 3,2 1,-2 5,1 2,2 0,-2 2,0 0,-2-2,0-1,-2-3,-3-2,-3-5,-3-6,-2-2,-1-3,4-4,5 2,1-1,-1-1,-2-3,-3 3,-1 5,2 4,0 4,5 3,-1 2,-1 6,-3 1,3 0,0-2,-2 4,-2 4,-1 5,-2 3,-1 3,4-3,5-1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5.62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0 459,'9'0,"20"0,18 0,22 0,18 0,10-8,7-4,6-3,11 0,3 3,1 0,-3 1,7-2,0 2,-1-2,-4 1,-3 3,-4-1,-4 0,-10-1,-8 0,-8 2,-1-6,-2 0,-3 3,-2 2,-2 4,-4 2,-3 3,-4 1,4 0,-1-4,0-1,-2 1,-1 0,-2 1,-3-3,-4-1,-3 1,3 2,0-4,-1 1,-2 0,4 2,0 2,-1 2,-2 0,-1-3,-2-2,0 1,-1 1,3 2,-2 0,-2-3,-4-2,-7 2,-1 1,2 1,-1 1,0 1,-1 1,-3-5,1 0,-1-1,2 2,3 1,-1 1,2-3,3-1,2 1,2 1,-3 1,0 1,-4 2,-4-1,-5-3,-2-2,-3 1,-2 1,0 1,0 1,-5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7.5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1,'5'0,"5"0,1 4,3 2,4 4,3 0,2-2,1 3,2 3,0 0,0-3,0-3,0 1,0 4,-1-1,-4 2,-1-1,0-3,-4 1,1-1,1 2,2-1,2 1,1 0,2-3,0-3,1-3,-5 3,-1 1,-4 3,0 0,0-2,3-2,3-2,-3 2,-1 1,2 2,-3 6,0-1,-3 1,-4 4,-3 2,-3 1,-3 3,-1 0,0 0,-1 1,-4 0,-1 0,-5 0,-4-5,1-1,-2 0,-3-4,-2 1,2 1,1 2,-2 2,-1 1,-2 1,-1 2,4-1,0-3,5-2,-1 0,-1 1,-3-3,-1 0,2 1,0-3,4 1,4 1,4 2,-1 2,-4-2,1-2,-3-2,-3-1,-3 3,-2 1,2-2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1.41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3988 0,'5334'-3988'0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45.1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1 131,'4'0,"6"0,6-5,4-1,3-3,2-1,1 1,5-2,6-3,0 0,-1-1,-3 2,-2 2,-3 4,-1 3,-1 2,-1 2,0 0,0 1,0-1,0 1,0-1,0 1,1-1,-5 4,-6 6,-5 6,-4 4,-4 3,-1 2,-2 1,0 0,0 1,0-1,0 0,-4-4,-1-2,1 0,0 1,2 1,1 1,-3-3,-2-1,2 1,0 1,3 2,0 1,1 0,1 1,0 1,0-1,0-3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7.8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1246 0,'-4'0,"-6"0,-6 0,-4 0,-3 0,-2 0,-5 0,-2 0,-5 0,1 0,1 5,3 1,-2 4,0 0,2-1,6 1,0 0,-2 2,1 0,-4 1,0-1,3 1,4 4,-3-2,-2 1,0 2,1 2,0 3,6 1,1-4,1 0,-1-4,-1 0,3 1,1 3,-2 1,0 2,-3-3,4 0,0 0,-1 1,-1 2,-1 0,2 2,1-4,-1-1,4 0,-1-3,3 0,-1 1,3 2,3 2,-1-3,1-1,2 2,3 1,1 2,2 1,0 1,6 0,1 1,4-1,0 1,3 0,-1-1,2 1,-1-1,-3 0,1 1,-2-1,-1 1,-3-1,2 1,0-1,4-4,3-1,0 0,2 1,2-3,-2-1,1 2,2-3,-3 1,1-3,1 0,3-2,1-3,2-3,1-2,0 1,1 2,0-2,-1-1,1-2,0 0,-1-1,1-1,-1 0,1-1,-1 1,0 0,5 0,1-1,0-3,3-6,1-6,-3 1,-1-3,-2-1,-2 2,0-1,-2 3,0 0,0-2,0 2,1-1,-5-2,-2 2,-3 0,-6-2,1-3,-1-1,1-2,-1-1,2 0,3-1,0 0,1 0,-2 1,-4-1,-3 1,-3-1,-2-4,-2-1,0 0,-1 1,1 2,-1 1,1 0,-1-3,1-1,0 0,0-2,0-2,0 3,0-3,0 0,0 2,0 3,0 1,0 2,0 1,0 0,0 1,0 0,0 0,-4 0,-6 0,-5 0,-5 4,1 1,0 0,2-1,1 3,-2 5,-2 4,-1 4,-3 3,-1 1,0 2,-1-1,1 1,-1 0,0 0,5-1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7.5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3861 0,'13209'-3861'0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51.21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0 130,'5'0,"5"0,6-4,4-2,3 1,-2-4,3 1,7 0,11 3,7-3,12 0,9-3,2 1,0-3,-2 1,-5 3,-1 3,-6 2,-5 2,-3 1,-5 1,-7 0,-4 1,-5-1,-2 1,-2-1,0 0,-1 0,-4 5,-5 5,-6 5,-4 5,-7-1,-8-4,-2 0,-3 2,1 2,-2 2,2 2,-1-3,2-1,-1-3,2 0,3 1,3 2,-2 3,0 1,-2-2,0-2,-2 1,-4 2,1 0,-1 2,2 1,-1-5,2 0,3 0,4 1,-2 2,0 1,-2-4,1-1,-4-3,2-1,2 2,-2 3,-3-3,1 0,-2 2,2 2,2 1,4-2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07.42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1680 588,'0'-4,"0"-6,0-5,0-5,0-3,0-3,-4-4,-6-7,-5 0,-5 0,-3 4,-2-2,4 0,0 3,-5 2,-1 1,-2 2,1 1,0 5,1 2,0 4,6 0,-3 3,-2 3,0 3,-5 3,-2 2,2 1,-4 0,0 1,2-1,3 1,1-1,1 0,2 1,-4-1,0 0,-5 0,-5 0,1 0,2 0,-1 4,1 6,3 2,-1 2,-4 4,5 2,0 8,-3 2,0 1,-2 3,1-3,-1-4,1-1,3-1,-1 0,6-1,7 1,4 0,0-5,0 0,3 0,-1 1,3 1,4 2,3 0,4 1,1 0,2 1,0-1,1 1,0 0,-1-1,1 1,-1-1,0 1,0-1,0 0,0 1,0-1,0 0,5 5,0 1,5 0,1 3,2 1,-1-3,2 4,-2-2,-2-1,-3 2,1-1,4-1,4 2,4-5,2-3,-2-2,0-6,1 0,0-1,3-2,0-5,-4 1,0-2,0 2,1-2,1 3,2-2,5-2,2-3,-1-3,1-1,-3-1,0-1,-1-1,-1 1,-1-1,0 1,0 0,1-1,-1 1,0 0,0 0,1 0,-1 0,1 0,-1 0,0 0,1-4,3-1,-2-5,-2 0,0-3,3-4,2 2,0-1,4-3,-1 2,-4 0,-4-6,-2-3,0-2,0 0,1-4,0 3,-4 2,0 2,-5-4,1-1,1 0,2 6,-2 2,0 4,-2 2,-4-1,0-2,3-2,-1-2,-3-1,-3-1,-2-1,1-4,0-1,0-1,2 2,0 2,3 0,0 2,-2 0,-3 0,-2 1,-1 0,-3 0,-4 4,-2 2,0-1,-4 3,1 1,1-2,-2 2,-4 9,1 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4.29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968 199,'-4'0,"-2"-4,-4-1,-4-1,-5 2,-3 1,-2 1,-1 1,-2 1,1 0,4-4,2-2,0 1,-2 0,0 2,-1 1,-2 1,0 1,0 0,-1 0,0 0,1 1,-1-1,1 0,-1 0,1 0,0 0,-1 0,1 4,-1 2,1 0,-1-2,5 4,2-1,-1 4,-1-1,-2-1,4 2,1-1,3 1,4 5,0-2,-3-2,1 0,-1 3,1 3,3 3,4 2,2 2,2 0,2 1,0 0,0 0,1 0,0 0,-1-1,0 1,1-1,-1 1,0-1,0 0,0 1,4-1,1 0,0 1,4-5,0-1,-2 0,3 1,0 1,2-3,-1-1,2-3,-1 1,1 1,3-2,4 0,-3 3,1-2,2 1,1-4,2 2,1 2,1-2,0-3,1-4,0-3,-1-3,1-1,0-1,-1-1,1 0,-1-4,0-5,1-2,-5-3,-1 2,-5-2,0 2,2 3,-2-1,0 1,-1-2,0 1,-2-1,1-4,-1-3,-3-3,1 3,0-1,1 0,0-1,2-2,3-1,-2-1,3 4,-3 1,-4 0,-3-1,-2-2,1 0,0-2,-1 0,-2 0,0-1,-2 1,0-1,-1 0,-1 1,1-1,0 1,0-1,0 1,-5 4,0 2,-1-1,2-1,1-2,1 0,-3 3,-1 0,0 1,2-3,1 0,1-2,-3 4,-1 0,0 0,2-1,-3 3,-5 4,0 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7.9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305 840,'5'4,"5"2,5 3,5 6,4-1,1-2,5 1,7 3,0-2,-1-3,-2-3,-3-3,-2-3,-2-1,-1-1,-1-1,0 0,-1 1,1-1,0 1,1 0,-1 4,0 1,5 1,1-2,0-1,3-1,5-1,4-1,-1 0,5 0,0 0,4-5,-3 0,1-5,-6 0,-4 1,-5-2,0 2,-1-3,-2 0,-1 4,-3-3,-1 1,0-1,-1 0,-4-2,-2-3,-4-3,-4-3,0-2,2-1,0-1,1 0,-1 0,-4 0,-2 1,-3-1,-7 0,-6 1,-2 0,-4 4,-3 5,-4 2,-1 3,-2-1,-1 1,0 3,0-1,0 0,0-2,-4 0,-1 2,4-1,3 1,-3-3,-2 1,0 3,-3-2,-1 0,1 3,-3 2,0 2,-2 2,0-4,-1-1,4-4,1 1,1 0,-3-1,1 0,-3-2,1-3,-3 0,2 3,-2 0,1 1,-1-1,2-4,-2 2,1 2,4 0,-2 2,1 2,-2-2,1 1,2 2,7-2,0 1,-1 1,1 2,0 2,1 2,0 0,1 1,-1 0,5 5,2 5,-1 2,3 2,1-1,2 2,0 3,2 2,3 2,3 2,3 1,6 1,7 0,5 0,2 0,-3-1,0 1,-2-1,1 1,-1-1,1 1,3-1,-1 0,-4 1,2-1,-3 1,3-5,-2-2,-3 1,-2 1,1 1,1 2,2-4,1-1,1-3,0-1,-3 2,-3 3,2-3,0 0,3 2,-1 2,3 1,-2 2,-2 1,2 0,-1 1,-3 0,3-5,-1-1,2-4,0-1,1 2,4 2,-1 3,-3 1,-4-3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7.1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5821 790,'0'-5,"-4"-5,-6-1,-6 2,-4-3,-8-4,-2-2,-6-4,-5-1,-4-2,1-1,-5 0,-2 0,-2 0,0 5,0 1,0 0,2-2,-1 0,1-1,-9 3,-2 0,0 5,7 4,4-1,2 3,1-2,-1 1,0 2,0-2,3 1,2-2,-1 0,-2-2,4 1,-1-1,0 1,2 2,5 0,-1 0,2-2,-1 1,-4 3,2-2,-2 0,-2-1,-3 0,-2 3,-1 2,3 2,0-2,-4-1,-2-3,-2 1,1 1,-1-3,2 2,0 1,1 3,4 2,6 1,2 1,3 1,-2 1,-2-1,1 0,-1 1,-3-1,2 0,3 0,0 0,-3 0,2 0,-1 0,-3 0,-3 0,-1 0,2 0,0 0,0 0,-2 0,-6 0,-2 5,0 0,4 1,-2-1,0-2,0 3,0 1,1 3,1 0,-1 7,-3 0,-1-2,-1-4,2 1,1-2,2-3,0 2,1 0,0-2,0-3,-4 8,-1 1,4-2,3-2,0 1,5 0,2-3,-2 2,-2 0,4 2,3 0,5-3,4 2,-2 0,0 1,1 0,6 2,4-1,-1 2,1-3,-1 3,-2-2,0-3,4 2,0 3,0 3,-1 4,-1 2,-2 1,0-2,3-2,2-4,-2 0,0-4,-1 2,2 2,1 3,0-2,2 0,5 3,4 1,3 1,3 2,2 1,0 0,1 1,0 0,0 0,-1-1,1 1,-1-5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10.72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2187,'4'0,"10"-5,16-14,25-16,23-12,21-15,11-5,13-9,6-4,12-6,21-1,22-4,5 2,1 2,-2 12,-11 10,-18 16,-15 8,-19 6,-22 10,-20 4,-15 6,-11 1,-6 3,-8-1,-2 2,-4 2,-4 3,6 1,4 3,4-4,6-1,4 1,5 1,8 2,6 0,-1 1,-1 1,-4 0,-1 0,0 0,-2 1,9-1,0 0,0 0,4 0,11 0,6 0,22 0,34 0,42 0,32 0,20 4,15 2,7 0,-8-2,4 0,8 2,18 1,3-1,-5-2,-9-1,-13-1,-17-1,-8-5,-7-11,-8-6,-9-1,-19 0,-18-5,-22-3,-21 0,-17-3,-11-1,-12 0,-5-1,-6-4,-4 0,1 3,-1 3,-6-2,-3 1,-6 2,0 3,-13 0,-7 7,-3 2,-5-5,-4 3,-1 1,-1-1,-2-1,-3 0,-6-2,-2 5,-1 0,-4 0,1-1,0-2,-2 0,-3-2,-5 9,-2 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9.6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1 612,'9'0,"2"-5,8-4,6-3,6-2,8-3,5 0,4 0,2-2,1-2,2-6,-1-3,4 4,1 2,0 1,3-1,0 0,-2 0,-2 4,-1 1,2-1,0-1,0-1,-2 3,-2 0,0 4,-2 0,0 2,0 4,4-2,1 2,0-2,-1 1,-1-3,-2 2,0 2,-1 3,0 2,0 2,-1 1,5 1,2 1,-1-1,-5 1,-3-1,-1 0,0 0,2 1,4-1,2 0,5 0,1 0,-2 0,-2 0,-2 0,3 0,0 0,-2 0,-1 0,-1 0,2 0,2 0,-2 0,3 0,1 0,6 0,2 4,1 2,3-1,-3 4,0 0,-3-2,0-2,-2 3,5 0,-1-2,2 3,-4 0,-3-2,0 3,-2-1,-2 2,-4 0,3 2,0-1,-2 2,-1-2,-6-3,-7 2,-1-2,-9 3,-5-2,2-1,0 1,-1-1,-4 3,-3-1,0-2,0 1,1-1,1-2,-3 3,-1-1,1-2,-3 2,0 0,1-2,2 3,2-2,2-1,-4 3,-1-2,-3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6.1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2975,'0'-9,"0"-15,5-18,5-17,5-18,10-11,8-10,3 1,0 7,2 1,0 9,-4 7,-2 9,-6 10,-5 7,0 1,0 5,0 1,2 7,-3 5,-6 2,0-2,2-1,-3 0,2-4,-2 0,1-3,-2-1,2-1,-2 0,-3-1,1 5,-1 5,3-1,-2-1,3 2,-2 0,-1 2,-4 1,-2 0,-2 0,-2 1,0 0,0 0,-1 0,1-1,-1-3,1-2,0 0,0 1,0 1,0 2,0 0,0-3,0-5,0-2,0 2,0 3,0 1,0-1,0-1,0 2,0 1,0 2,0 1,0 1,0 1,0 0,0 0,0 0,0-1,0 1,0 0,0-1,0 1,0 0,0-1,0 1,0 0,0-1,0 1,0 8,0 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8.0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178 929,'8'-4,"13"-10,18-21,17-12,11-16,12-10,5-9,6-5,-4 5,-8 11,-8 10,-12 10,-8 6,-7 6,-7 5,-5 4,-4 3,-2 2,-1 5,-4 1,-2 5,-4 8,-4 10,-4 8,-2 7,-3 4,-1 3,-1 5,0 3,0-2,1 4,-1-1,1 3,0 3,0 3,0-1,0 1,0 1,0 2,0 1,0 2,0-4,0-6,0-4,0-1,0-1,0-3,0-1,0-3,0 0,0-2,-4-4,-6-6,-6-6,-4-4,-3-3,-2-2,-5-5,-2-1,-4-1,-5 2,-4-3,1 0,0 1,-1-2,-2 0,-10 1,-4 3,-1-2,7-1,3 2,3 2,4 1,2 2,0 0,2 1,0 0,2 1,4-1,4 0,2 0,2 0,1 1,5-1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40.65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0,'13'0,"17"13,34 13,32 16,47 16,55 17,46 13,29 4,7 8,-9-9,-8-6,-19-14,-24-10,-20-11,-26-15,-22-8,-14-9,-19-8,-15-5,-18-3,-14-3,-11-1,-8 1,-3-1,-7 1,3 0,2 1,2-5,-4-1,-1-4,1 0,1-2,1 0,1-2,1-3,1-3,0 2,4 0,10-1,3-3,3 0,-2-2,-1-1,-2 3,1 3,-3-6,-4 3,6 0,-1 3,-1 2,-5 3,-2-1,2 3,3 4,0 2,-1 3,1 2,-2 0,-1 6,-3 1,-1 4,-3 10,-1 4,0 0,-1-1,-4-5,-1 0,-4 1,-5 1,0 2,-2 2,-1 0,-8 1,-3-4,-1-1,0 1,-3 0,-1 1,-3 2,-4 0,1-3,2-1,4 0,-1 1,-3 1,0-2,-2-10,-3-11,2-9,-1-7,-2-6,2 2,4 0,4-1,3-5,3-3,2 0,5-4,2-4,4-5,4-4,5 2,3 0,10 0,4 1,5 2,-1-2,2 2,-2 4,4 5,0 3,0 2,-2 7,-1 6,7 2,-6 2,-6 4,4 3,-4 2,-5 1,5 1,1 1,3-1,3 1,-2 4,1 5,-2 6,4 4,0 3,0 6,-3-2,1 0,5-2,3 0,7 0,5 0,2 0,6 0,5 1,7 8,6 2,1 1,-2-3,-6-2,-10 1,-3-4,-5-3,-8-6,-11-6,-3-1,-5-4,-4-2,-3-2,2-3,-1-1,0-2,-1 1,-2-1,3 1,1-1,-5 1,-3 0,-9-5,-4-1,-3-4,-2 0,-3 1,-2-1,-1 0,-4-2,-6-4,-2 2,2 2,-1-1,-4-2,1-3,-2-3,3 3,-1-1,1 3,0 1,-3-3,-3 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29:05.03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5017,'8'-8,"34"-21,66-40,74-33,80-39,69-22,65-12,55 1,29 9,2 15,-25 20,-30 28,-26 23,-31 24,-16 22,-18 17,-5 10,-7 7,2 7,1 8,-2 8,-6 1,-13 0,-20 5,-23 2,-23-2,-5 5,-7-1,-3 8,-7 4,9 8,-1 0,9 2,17 6,21 13,24 8,24 10,20 16,9 11,6 15,-2-3,-14-6,-21-3,-17-5,-18-9,-25-11,-20-14,-14-16,-16-15,-9-17,-12-6,-4-9,-3-6,-6-7,-7-5,-7-7,-8-2,-5-1,-5-3,-11-5,3-3,-8-4,-5-6,-5-3,-2-5,2 0,-6-8,0-8,2-14,3-8,0-4,2-6,-7 2,-4-7,-9-4,-6-1,-8 0,-8 6,-13 6,-4 3,-8-2,-13-4,-12-14,-16-25,-22-38,-22-39,-31-30,-22-22,-22-7,-14 2,-3 23,2 21,14 30,13 34,13 28,18 27,15 26,12 15,13 12,6 10,7 6,1 2,3 2,2-5,3-1,7-6,6 0,7-3,0-5,2-3,2 2,-2-1,0 3,-4 4,2-1,-3 3,-4 2,-3-1,-2 0,-7 2,-2 2,-6 6,0 3,2 1,2-1,2-1,7-1,7 3,10 1,8-1,6-1,11-1,7-2,3-1,10 0,3-5,-2-1,1 0,-2 1,-7 1,-5 6,-7 6,-3 3,-4-2,-8-1,-5-3,-3 2,0 0,0-1,1 2,-4 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29:07.12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180 253,'4'0,"6"0,10 0,10 0,9 0,6 0,0 0,1 0,1 0,-3 0,-4 0,-1 0,-3 0,-3 0,2 0,-1 0,-2 0,-2 0,-2 0,-1 0,-2 0,-4 5,-6 5,-5 6,-5 4,-7 3,-8 7,-7 1,-4 10,-7 5,-8 5,-2 1,-3 1,0-4,5-6,2-7,4-4,6-4,3-6,6-3,0-5,3 0,0-2,1 0,-1-1,-4-2,-3-8,2-8,-5-7,-3-14,-10-15,-4-14,-3-14,5-8,0-4,7 0,3-3,3 3,5 13,1 17,5 14,3 10,0 4,2 3,1 1,3-1,1 8,2 11,1 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34:15.76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6811 12955,'0'-4,"4"-10,6-16,10-15,15-18,9-19,11-18,9-13,19-18,22-17,10-13,11-10,11-10,-2-4,-5-2,-9 1,-2 3,-5-12,-8-20,-10-25,-8-28,-10-12,-15 8,-17 2,-8 4,-11 4,-9 3,-13-6,-7 8,-7 8,-15 12,-9 8,-10 12,-12 17,-9 13,-2 16,-8 7,-16 6,-16 8,-10 11,-12 9,-14 14,-14 8,-14 2,-9 1,-4 1,-18 6,-14-3,-18-1,-13 4,-3 6,6 5,15 5,15-2,22 6,22 2,10 2,10 0,1 0,-6-5,-6-10,-6-8,-6-4,-3 2,-2 0,3 5,0 8,1 8,-2 2,13 12,3 10,7 12,12 3,8 5,10 3,8 3,6 6,-1 3,7 0,6-2,3 0,4-2,5-5,-2-2,6-1,8-4,7 1,7 1,4-3,6 2,4 1,0 2,4-2,-1 0,-2 1,-1 2,1 2,1 1,-3 1,3 1,0-1,3 1,3 1,4-2,3 1,6 0,3 0,4-1,6-4,4-5,3-6,15-13,10-11,10-6,12-9,12-4,9-4,3-1,-3 6,2 9,-7 8,-5 11,-7 11,-8 8,-6 6,-5 4,-2 2,-2 5,-1 6,-1 5,1-1,1 2,0-3,0 1,4-3,7 1,-4-2,2-3,4-4,3 3,0-2,1 0,3-2,-3-2,-4 3,-4 1,-3 4,-3-1,-2 3,-1 0,0 1,-1-1,1 1,-5-1,-5-3,-1 2,2 2,-3 0,2-3,2 1,2 3,-1-1,0 2,-3-2,0 1,2 2,3-1,1 1,-2-2,0 0,1 2,-3-1,-4-4,0 1,2-2,2 2,4-2,1 3,3-2,0 2,0 3,1-2,5-3,0 1,1-1,-2 1,-2 3,0-2,-2 3,-5-3,-1 1,0-1,0 0,2 3,2 3,0 2,-3 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34:18.4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0,'4'0,"6"0,6 0,4 0,3 0,2 0,6 0,1 0,0 0,-1 0,-2 0,-1 0,-2 0,0 0,0 0,-1 0,0 0,0 0,0 0,1 0,-1 0,0 0,-4 5,-6 5,-9 5,-7 5,-6-1,-3 0,1 2,-3-4,1 1,-2 1,2 2,1 1,0 2,0 0,-2-3,1-1,3 1,2 0,2 1,2 2,-3 0,-5-3,0-1,-4 0,1 1,3 1,-2 6,2 3,-2-5,1-2,3-1,2 1,2-1,2 1,2 1,0-1,0 2,1-10,-5-6,-2-10,1-9,-4-7,1-6,0-2,-1-3,-1 0,-1 0,0 0,-2 0,1 1,3 0,-2 5,1 2,2-1,3-1,2-2,2 0,0-1,1-1,1 0,-1-1,1 0,-1 1,-4 3,-1 3,-1-1,2-2,1 0,1-1,1-2,1 0,-5 4,0 1,-5 5,0 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3.31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1 358,'4'0,"24"-4,19-6,28-6,23 1,11 2,19-6,4 2,5-2,2 4,-6-2,4 4,6 3,-5-1,8 1,11-1,4 1,9 2,1 2,3-6,-3-2,-5 3,0 2,-2-1,-8 0,-5 4,-9-4,-9 2,-9-4,-4 2,-5 1,-10 3,0 2,-1 2,-2 1,-4 1,-6 1,2-1,-1 1,1-1,-3 0,1 0,1 0,-1 0,-4 0,4 0,1 0,-8 0,-5 0,-8 0,-3 0,-8 0,-7 0,-4 0,-5 0,-3 0,1 0,-3 0,1 0,-3 0,-3 0,-3 0,-4 0,-1 0,-1 0,-1 0,0 0,0 0,-1 0,-3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5.03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1,'8'0,"13"0,6 0,7 4,7 1,9 1,4 2,-2 1,3 3,-3 0,-7 1,-2-1,-4-3,0 2,-3-1,-2 2,-4-2,-1-1,-3 1,4-1,1-1,0-3,2-2,1 3,2 0,1 0,-3 2,2 0,-1-1,-2-2,-2 3,-2-1,-2 0,-2-3,1-1,-1-1,0-1,-4 3,-6 6,-10 5,-10 1,-4 1,-9-2,-7 1,-2 1,-5-1,-2 0,-9 3,-4 1,-4 7,-2 6,0 3,1 4,-1-1,1-3,1-2,-5-4,4-2,1-2,2 0,3-1,7-5,0-5,3-1,3-4,8 2,3-1,1-3,0 2,-1 3,0-1,2 3,1-2,4 1,4-1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7:44.99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0 101 0,'3252'-100'0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7.4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99 511,'0'5,"0"9,4 20,11 27,6 27,4 30,7 29,-2 29,-3 18,0 12,3 0,1-8,-5-17,-3-22,-4-16,-7-19,0-18,-2-19,1-15,-1-11,2-8,-1-8,-3-3,3-5,-2 1,3 1,-1 0,2-3,-2-4,-2 2,2 0,-1-3,-3-1,-1-2,-3-1,-2-2,4-3,0-3,0-8,-1-11,-6-5,-2-6,-5-5,0-9,-4-4,0-6,-1-10,-3-11,-3-12,-2-13,2-4,1-11,-2-10,0-4,-6 4,-3-3,4-3,2-9,1-1,0-2,-1 0,-4 2,2 1,6 4,6 8,1 7,2 10,0 10,1 9,-2 4,2 5,1 5,3 4,2 2,3 7,0 1,1-3,1-3,-1-2,1 0,-1 1,5 0,5 0,1 5,-1 1,-3 5,3 5,3 0,4 6,3 4,-1 1,0 6,1 2,2 3,1 4,1 5,5 2,2 2,4 1,6 0,3 1,4 0,1 0,3 3,-1 2,1 4,4 0,-4 3,-1-1,-5-2,-10 1,-4-1,-1 2,-3 3,-2-1,0-3,-1 2,-5 2,-5 3,-5 3,-5 2,-3 2,-2 0,-1 1,0 0,0 0,0 0,0-1,1 1,0-1,0 1,-5-1,0 1,-5-5,0-2,-3-3,-3-1,-4 2,2 2,0 2,-2 2,-2-3,-5-5,-3 0,4 1,-2 2,-6 3,0 1,-4 3,-3-5,-9 0,-3 1,2-4,1-5,1 1,4-3,6 2,0-1,3 1,3 0,-1 1,0-2,3 3,1-2,2-3,1-3,1-3,1-1,0-1,0-2,0 1,4-1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30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1 532,'4'9,"6"12,2 10,2 9,4 6,2 4,8 2,2 1,1 0,-1 0,0 8,-3 2,-4-5,-3-4,0-2,1-11,-3-7,-1-1,-2-2,4 2,4 1,1 2,6 0,2 3,0-2,-1-3,3-2,-1-3,-1-1,-1-2,-3-1,-1 0,0 0,3-4,0-2,1-4,-2-4,0-5,-2-2,-1-3,0-1,-1-1,-4-4,-1-1,-5-5,-4-4,0-4,-2-3,2-2,-1-1,2-2,0-3,-4-6,-1-6,1-4,-1-7,-1-8,-2-6,-1-9,-2-5,0 4,-1 1,-1 5,1 1,0 5,0-1,-1 4,1 2,0 4,0 2,0 6,0 3,0 0,0 0,0-2,-4 3,-2 0,-3 4,-1 3,1 5,3 3,1 2,-1 2,-1 0,1 0,2 9,1 12,1 10,2 9,-1 6,2 3,3 7,3 3,3 3,0 5,-1 8,2 4,3 1,0 5,1 9,-2 6,6 3,0 1,0 4,2 2,-3-1,0-2,1 3,-3-1,1-2,1 4,-1-1,-1-2,-2-2,-4-2,1 4,-2-1,3 0,-2-1,-2-6,-2 1,-3-8,-1-6,-2-6,0-3,0 2,-1 0,1 0,-5-1,-1-1,1 7,-4 7,0 5,-2 3,-5 6,-3-2,1-5,0-8,3-5,-1-6,3-2,-1-11,2-8,-1-2,1-1,3-1,-1-3,1 0,-3-6,-3-6,-3-5,-4-1,-1-1,-2-3,-5-2,-2-1,0-1,2-1,-3 0,-1-1,2 1,-3 0,1-5,1-5,-1-5,4-5,3-3,2-2,0-1,1-1,0 1,4-1,1 1,0-4,-2-6,-1-5,-2-4,0-3,3-3,2 0,-1-5,2-2,6 1,-1 5,3 3,-1 6,0 6,3 4,2 4,3 3,1 1,2 1,0 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5:22.6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 24450,'7646'0'0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5:32.3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17 24460,'7955'0'0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6:04.2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2032 23892,'127'-2031'0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6:10.6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23892,'254'2006'0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22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76 14990 0,'0'-14990'0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28.95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1 611,'4'-4,"1"-6,1-5,2-5,1-3,3 2,0 1,1 3,-1 1,-3-2,2 3,3-1,-1-2,2-2,-2-2,-3-2,-3-1,2 4,-2 1,0 0,1 3,0 0,-1-1,2 2,0 0,2 2,5 4,-2-1,2-2,-2-5,1-2,2 2,-1-1,0 4,2 3,2 5,3 3,-4 6,-4 8,-1 1,-2 4,0 0,-1 0,2 3,2 3,4 1,-2 2,1 1,1 5,3 2,1-1,-4-1,1 3,0 1,1-2,-3-2,0-6,-4-2,-3-1,-4 0,1-4,0 1,2-4,-1 1,-1-3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33.2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0,'15602'0'0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2.3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0.7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1323 435,'-4'0,"-6"-5,-5-5,-5-5,1-5,0-3,-2 2,-1 1,-6-1,-2 3,0 1,0-2,1 3,2 0,0-2,-3-3,-2-1,1-1,-2 2,-2 2,3 3,-3 1,0 2,3-1,-3 2,-4 3,0 3,3 3,3 2,3 0,2 1,2 1,0 0,1-1,1 0,-1 1,4 3,2 2,-1 0,-1 3,-1 0,2 3,2-1,3 2,4 3,0 4,1 2,-1 2,1 1,2 0,-2 1,-3 0,-1 0,0-4,1-2,2 4,0-2,1 0,3 1,2 4,2 3,1 4,2 1,0-1,0-2,1-2,-1-3,1 4,-1 5,0 5,0 4,4 3,2 2,4 1,0 1,-1 0,1-1,0 1,-2-5,-2-2,1-4,1-4,-2-5,3-3,-1-3,3-5,0-2,-2 0,1-3,0 0,1 1,0 3,2 2,3 1,4 1,2 2,1-5,-2-1,-1-4,1 0,0-3,6-4,3-4,0-2,0-2,-2 0,4-2,0 0,4-3,4-3,4 2,-1-4,1 0,1-3,-2 0,-5-1,5-3,-6-4,0-2,-1-2,0-1,0 4,-3 1,-2 4,-2 0,-2-1,-5-3,-3-1,1 2,-4 0,0 0,2-3,-3 0,1-2,-3-1,-3 0,-3 0,1 3,-1 2,-1 0,-2-1,-2-2,-1-4,0-8,-1-1,-1-4,1-3,0-3,-1 2,1 3,-4-3,-2-3,-3-2,-1 2,1 6,-2 0,2 4,1 3,-2 8,-3 8,0 3,-2-1,2-1,-2-3,2-1,-1 1,2 2,-1 2,1 0,-2 4,2-2,3 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5.2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0,'4'0,"6"0,5 0,5 0,3 0,-2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59.7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232 107,'-4'0,"-6"0,-1 4,1 6,2 6,3 4,7-1,6-4,7-4,1-9,-2-9,-4-7,-4-6,-2-4,-7 3,-6 4,-7 5,-5 6,-3 2,3 7,0 3,0 0,-1-1,-1-1,3 3,5 5,5 4,4 4,4 3,6-2,2-1,5-4,5-4,3-4,4-4,-3-7,-5-7,-4-6,-5-5,-3-3,-2-2,-1 0,-5 4,-6 5,-5 6,-5 10,2 8,4 8,4 5,5 4,2 2,7-3,7-6,7-6,3-4,4-4,2-2,-4-6,-5-6,-6-5,-4-5,0 1,-1 0,-1 0,-2-2,-1-2,-5 4,-7 5,-5 5,-5 4,-4 4,-1 1,3 6,6 6,5 6,0-1,2 2,3 2,2 2,6-3,3 0,5-3,5-5,3-4,5-3,1-2,-2-6,-2-3,-3-4,-6-4,-3-4,-4-4,-3-1,-5 3,-7 5,-5 5,-5 5,-3 3,-1 2,-1 1,3 6,7 5,5 5,5 5,3 2,3 2,0 2,1-1,5-4,5-5,5-7,0-8,2-6,-3-5,-4-6,1-1,-1-1,-4-3,3 3,-1-1,-2-1,-7 3,-3-1,-5 3,-6 4,-5 3,-3 3,-3 3,-1 5,4 6,6 6,5 5,0-2,3 1,2 1,6-3,8-5,7-4,5-4,3-2,3-3,0 0,-3-5,-7-6,-5-6,-5-4,-3-2,-2-2,-2-1,0-1,-4 5,-6 6,-6 6,-3 4,-3 3,-2 3,3 5,1 1,4 5,6 5,4 3,3 3,2 3,2-4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05.2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0,3 0,2 0,1 0,0 0,-4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56.77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180 104,'-4'0,"-6"0,-6 0,-4 0,-3 0,-2 0,-1 0,4 4,6 6,5 6,5 4,7-1,9-4,2 0,3-3,4-3,2-3,-1 1,-1 0,1-1,-3-7,-4-6,-5-8,-3-4,-3-4,-5 2,-8 5,-5 4,-5 1,2 6,3 9,6 7,3 7,3 4,7-1,7-5,7-4,-1-1,2-2,-2-6,-4-9,-4-7,-4-6,-1-4,-3-3,0 0,-1-1,-4 4,-1 2,-4 5,-1 0,-2 4,-3 3,-4 3,-2 3,2 6,5 7,5 6,4 5,3 2,2 3,1 0,1 1,0 0,0-1,4-4,5-7,6-5,4-4,3-4,2-2,-3-4,-6-8,-5-4,-5-5,-3-3,-2-1,-2-2,-4 1,-6 3,-5 7,-5 6,-2 4,-3 8,5 7,4 7,6 6,5 2,3 2,3 1,4-4,7-7,1 0,4-5,2-3,-1-7,0-4,-2-6,-4-6,-4-4,-3-4,-2-1,-1-2,-6-1,-6 5,-5 5,-5 7,2 8,3 10,5 7,5 6,2 3,7-2,8-6,5-4,1-5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07.2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1 234 24575,'31'0'0,"13"1"0,57-3 0,-99 2 0,0 0 0,0 0 0,0 0 0,0 0 0,1-1 0,-1 1 0,0-1 0,0 1 0,0-1 0,-1 0 0,1 0 0,0 0 0,0 0 0,0 0 0,-1 0 0,1 0 0,0 0 0,-1-1 0,1 1 0,-1-1 0,1 1 0,-1-1 0,0 0 0,0 0 0,0 1 0,0-1 0,0 0 0,0 0 0,0 0 0,-1 0 0,1 0 0,-1 0 0,1 0 0,-1 0 0,0 0 0,0 0 0,0-3 0,0 0 0,-1 1 0,0-1 0,0 0 0,-1 0 0,1 1 0,-1-1 0,0 1 0,0-1 0,0 1 0,-1 0 0,1 0 0,-1 0 0,0 0 0,0 0 0,-5-3 0,0 0 0,0 0 0,-1 1 0,0 0 0,0 0 0,-11-4 0,16 8 0,0 0 0,0 1 0,0-1 0,0 1 0,0 0 0,0 0 0,0 1 0,-1-1 0,1 1 0,0 0 0,0 0 0,-1 0 0,1 1 0,0-1 0,-7 3 0,9-2 0,-1 0 0,1 1 0,0 0 0,0-1 0,0 1 0,0 0 0,0 0 0,0 0 0,1 0 0,-1 0 0,0 0 0,1 1 0,0-1 0,-1 0 0,1 1 0,0-1 0,0 1 0,1 0 0,-1-1 0,0 1 0,1 0 0,-1 3 0,0 5 0,0 0 0,1 0 0,0 0 0,2 12 0,-1-20 0,0 0 0,0 0 0,0-1 0,0 1 0,0 0 0,0 0 0,1 0 0,-1-1 0,1 1 0,0-1 0,0 1 0,0-1 0,0 0 0,0 0 0,0 0 0,1 0 0,-1 0 0,1 0 0,-1-1 0,1 1 0,0-1 0,0 1 0,-1-1 0,1 0 0,4 0 0,-5 0 0,1 0 0,-1-1 0,1 1 0,-1-1 0,1 0 0,-1 0 0,1 0 0,-1 0 0,1 0 0,-1 0 0,1-1 0,-1 1 0,1-1 0,-1 0 0,0 0 0,1 0 0,-1 0 0,0 0 0,0 0 0,0-1 0,0 1 0,0-1 0,0 1 0,0-1 0,0 0 0,0 0 0,-1 0 0,1 0 0,-1 0 0,3-4 0,-1-2 0,-1 1 0,0-1 0,0 0 0,0 0 0,-1 0 0,0 0 0,-1-11 0,0-3 0,-4-31 0,3 50 0,0 0 0,0 0 0,0 1 0,0-1 0,0 0 0,0 0 0,-1 1 0,1-1 0,-1 1 0,0-1 0,1 1 0,-1 0 0,0 0 0,-1 0 0,1 0 0,0 0 0,-1 0 0,1 0 0,-1 1 0,1-1 0,-1 1 0,0 0 0,1 0 0,-1 0 0,-5-1 0,6 1 0,-1 1 0,1-1 0,-1 1 0,1 0 0,-1 0 0,1 0 0,-1 0 0,1 0 0,-1 0 0,1 1 0,-1-1 0,1 1 0,-1 0 0,1 0 0,0-1 0,-1 2 0,1-1 0,0 0 0,0 0 0,0 1 0,0-1 0,0 1 0,0 0 0,0-1 0,0 1 0,1 0 0,-1 0 0,1 0 0,-1 0 0,0 3 0,-2 5 0,1 1 0,0-1 0,1 1 0,0-1 0,0 20 0,-2 11 0,0-22 0,2-10 0,0 1 0,0 0 0,1 0 0,0-1 0,1 1 0,0 0 0,1 0 0,3 18 0,-4-26 0,0-1 0,1 0 0,-1 0 0,1 0 0,-1 0 0,1 0 0,-1 0 0,1 0 0,0 0 0,-1 0 0,1 0 0,0 0 0,0-1 0,0 1 0,0 0 0,-1-1 0,3 2 0,-2-2 0,0 1 0,0-1 0,0 0 0,0 0 0,-1 0 0,1 0 0,0 0 0,0 0 0,0 0 0,0-1 0,-1 1 0,1 0 0,0 0 0,0-1 0,0 1 0,-1 0 0,1-1 0,1 0 0,4-3 0,-1-1 0,0 1 0,0-1 0,-1 0 0,5-6 0,-1 1 0,9-8 0,-7 7 0,0 1 0,-1-1 0,8-14 0,-15 23 0,0-1 0,-1 0 0,0 0 0,1 0 0,-1 0 0,0 0 0,0 0 0,0 0 0,-1 0 0,1 0 0,-1-1 0,0 1 0,0 0 0,0 0 0,0 0 0,0-1 0,-1 1 0,1 0 0,-2-3 0,1 3 15,-1 1 0,1 0 0,0 0 0,-1 0-1,1 0 1,-1 0 0,0 1 0,0-1 0,1 0 0,-1 1-1,0-1 1,0 1 0,0 0 0,-1 0 0,1 0 0,0 0 0,0 0-1,-1 0 1,1 0 0,-1 1 0,1-1 0,-5 1 0,4-1-129,-1 1 0,1 0 0,-1 0 0,0 0 1,1 0-1,-1 1 0,1-1 0,-1 1 1,1 0-1,0 0 0,-1 0 0,1 0 1,0 1-1,-7 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14.2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 55 24575,'-2'0'0,"-1"-1"0,2 1 0,-1-1 0,0 1 0,0-1 0,0 0 0,0 0 0,-3-2 0,-10-4 0,6 4 0,0 0 0,-1 1 0,1 1 0,-1 0 0,1 0 0,-1 0 0,-9 2 0,16-1 0,0 0 0,1 1 0,-1-1 0,0 1 0,1 0 0,-1-1 0,1 1 0,-1 0 0,1 1 0,-1-1 0,1 0 0,0 1 0,0-1 0,0 1 0,0 0 0,0 0 0,0-1 0,0 1 0,0 1 0,1-1 0,-1 0 0,1 0 0,-1 1 0,1-1 0,0 0 0,0 1 0,0-1 0,0 1 0,0 3 0,0-1 0,0 0 0,0 0 0,1 0 0,-1 0 0,1 0 0,1 0 0,-1 1 0,1-1 0,-1 0 0,4 8 0,-3-10 0,0-1 0,0 0 0,0 1 0,1-1 0,-1 0 0,1 0 0,0 0 0,-1 0 0,1 0 0,0 0 0,0 0 0,0-1 0,1 1 0,-1-1 0,0 1 0,1-1 0,-1 0 0,0 0 0,1 0 0,-1 0 0,1-1 0,3 2 0,0-1 0,-1 0 0,0 0 0,0-1 0,1 0 0,-1 1 0,1-2 0,-1 1 0,0-1 0,0 0 0,7-1 0,-9 1 0,-1 0 0,0-1 0,1 1 0,-1 0 0,0-1 0,0 1 0,0-1 0,0 0 0,0 1 0,0-1 0,0 0 0,-1 0 0,1 0 0,-1-1 0,1 1 0,-1 0 0,0 0 0,0-1 0,0 1 0,0-1 0,0 1 0,0-6 0,1 1 0,-1 0 0,0 0 0,0 0 0,-1 0 0,0 0 0,0 0 0,-1 0 0,1 0 0,-2 0 0,-2-12 0,3 16 0,-1 0 0,1 1 0,0-1 0,-1 1 0,0-1 0,1 1 0,-1 0 0,0 0 0,0 0 0,0 0 0,-1 0 0,1 0 0,0 0 0,-1 1 0,1-1 0,-1 1 0,1 0 0,-1-1 0,0 1 0,1 1 0,-1-1 0,0 0 0,0 1 0,0-1 0,0 1 0,0 0 0,0 0 0,-3 0 0,3 0 0,1 0 0,0 1 0,-1-1 0,1 0 0,0 1 0,-1-1 0,1 1 0,0 0 0,0 0 0,0 0 0,0 0 0,0 0 0,0 0 0,0 1 0,0-1 0,0 1 0,0-1 0,1 1 0,-1 0 0,-1 1 0,1 0 0,1 0 0,-1 0 0,1 0 0,-1 0 0,1 1 0,0-1 0,0 0 0,0 1 0,1-1 0,-1 0 0,1 1 0,0 6 0,0-7 0,0 1 0,1 0 0,-1 0 0,1 0 0,0-1 0,-1 1 0,2 0 0,-1-1 0,0 1 0,1-1 0,0 1 0,0-1 0,0 0 0,0 0 0,0 0 0,1 0 0,-1 0 0,1 0 0,0-1 0,0 1 0,0-1 0,0 0 0,0 0 0,0 0 0,7 3 0,-8-4-34,0 0 0,1-1 0,-1 1 0,0-1 0,1 0-1,-1 1 1,1-1 0,-1 0 0,0 0 0,1-1 0,-1 1 0,0 0 0,1-1-1,-1 1 1,0-1 0,1 0 0,-1 0 0,0 0 0,0 0 0,0 0-1,0 0 1,0-1 0,0 1 0,0-1 0,0 1 0,-1-1 0,1 0 0,0 0-1,-1 0 1,0 0 0,1 0 0,-1 0 0,0 0 0,0 0 0,0 0 0,0 0-1,-1-1 1,1 1 0,0-5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08.8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1447 24536,'8560'-1447'0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20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24520,'8586'3454'0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22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76 14990 0,'0'-14990'0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28.95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1 611,'4'-4,"1"-6,1-5,2-5,1-3,3 2,0 1,1 3,-1 1,-3-2,2 3,3-1,-1-2,2-2,-2-2,-3-2,-3-1,2 4,-2 1,0 0,1 3,0 0,-1-1,2 2,0 0,2 2,5 4,-2-1,2-2,-2-5,1-2,2 2,-1-1,0 4,2 3,2 5,3 3,-4 6,-4 8,-1 1,-2 4,0 0,-1 0,2 3,2 3,4 1,-2 2,1 1,1 5,3 2,1-1,-4-1,1 3,0 1,1-2,-3-2,0-6,-4-2,-3-1,-4 0,1-4,0 1,2-4,-1 1,-1-3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40D1-F6A7-4955-82DB-89678D5A5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945CE-05F3-67E8-E88A-F2D778BFB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E2D19-8977-13C8-BBD7-2B786E93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22/07/2025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0C5CF-2A6A-3E23-4FA3-6D72F128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FFBAE-9F28-D154-7710-368B89CD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095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5724-A414-7C42-7332-8385AEFF4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987F6-9E2C-3B01-310B-5A0AB39D9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2C7AE-AB0C-70DC-5670-42C3DEE4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22/07/2025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E3FF4-1334-662C-A83E-B0BC13FB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EC982-D5A8-7488-139A-E007F5F0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79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653FF9-61E0-0195-79A2-580513EDF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47E96-BF08-80E9-B323-786CEC697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010-0E56-58A1-7A20-7A71B0E8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22/07/2025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067B6-641B-EF9D-2347-9ADE6D90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8CA12-ED2C-4EB2-B5C4-558918BB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03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4FC7-A544-0462-5E67-C85D2C71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B8D1-AF9E-E3CE-112C-598ECD2E3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8F61A-946C-637D-645C-61B04BF9C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22/07/2025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673E7-60EB-C842-17C5-E7C74FDF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2B2F7-2F15-3B44-683E-D7E4747B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965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29EA0-97F3-8CF9-81E4-7C4951D8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54590-B40D-5587-21D5-E0EC42CC3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018B0-3AB7-71E3-7C26-9B10A9A2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22/07/2025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D34ED-9140-6C62-30A4-51244243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5904A-BD64-37A9-8F84-2FCB6FFB2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219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D87A-1213-9578-1174-80D1C1BE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070B-BC59-05DC-0C56-128A5018D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DE2E4-5BC2-6566-170A-01ADFFD4D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4A2E1-CA32-D9DB-6D20-B3912098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22/07/2025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8ED30-2E36-09A6-33BD-C11ED7FC5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D80A-D05F-5E53-6108-9C1E3490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9200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3FE9-EF5D-17BB-C6FB-C1CE8094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88212-B9BC-6EB3-61A6-2F747BB5B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767CE-EF66-1047-35F2-7DC00B4B0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8B9078-6B89-AB0B-9EA8-2A49C9CF4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C4D3D-4FA1-36DC-C600-FF926DE12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2F2D3-74B7-24B3-82DD-87BB5C83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22/07/2025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C7853-C394-909E-F366-FAC61F917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A8F0E-BC2A-AF0C-BE5B-0A5E23ED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68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96BB-6BD7-48D3-5F9D-869C0680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2F2896-BB20-D924-4DF6-1AC2355E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22/07/2025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F5F5A-A7FB-F15C-1C22-5EFBB983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5B155-5764-B912-F638-ADC57516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17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9B99A-AFB4-0AEE-CD01-75D34FB1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22/07/2025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24EB1-237C-0586-1ABF-C4902B23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684C2-AF53-12AC-8272-2FFC3CBF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73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6943-37EF-D118-9E04-6748ACE53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835A4-6C55-AE79-913A-CDDB8A4FB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2E442-116A-B706-0BC7-410BBE075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CD290-AF17-2E4A-B869-AE3990FDF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22/07/2025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0D0A4-E76E-92D3-9CF2-A8D70484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499CD-C835-F3BE-960B-685D309B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23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992D-C37A-1E40-6A3D-61DAEB064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EDA14A-1027-FA11-57EB-91BCD1B36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83EB5-70E7-FEEC-6F2C-27E0649F8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E9026-FE13-BD33-857B-3225FBC9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22/07/2025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CD964-DA65-AD12-7E01-2CF37B15F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1BF01-ADAD-DF49-87A8-034E11484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660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66EF8-06DA-C34E-99BD-7ED4A4DE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C6551-9316-71CC-87F7-AE73C7A58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96C50-F7C8-A08B-6C37-98B0E8CD0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EB41F6-C09C-4ED5-B2A5-993957568E90}" type="datetimeFigureOut">
              <a:rPr lang="it-IT" smtClean="0"/>
              <a:t>22/07/2025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FD809-4CB1-0DFB-6740-DC0915DC0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A5D77-9D1D-61E7-96FA-FCA0432A8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98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customXml" Target="../ink/ink71.xml"/><Relationship Id="rId7" Type="http://schemas.openxmlformats.org/officeDocument/2006/relationships/customXml" Target="../ink/ink73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customXml" Target="../ink/ink72.xml"/><Relationship Id="rId4" Type="http://schemas.openxmlformats.org/officeDocument/2006/relationships/image" Target="../media/image14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customXml" Target="../ink/ink7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0.png"/><Relationship Id="rId7" Type="http://schemas.openxmlformats.org/officeDocument/2006/relationships/image" Target="../media/image15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7.xml"/><Relationship Id="rId5" Type="http://schemas.openxmlformats.org/officeDocument/2006/relationships/image" Target="../media/image151.png"/><Relationship Id="rId4" Type="http://schemas.openxmlformats.org/officeDocument/2006/relationships/customXml" Target="../ink/ink7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.xml"/><Relationship Id="rId3" Type="http://schemas.openxmlformats.org/officeDocument/2006/relationships/image" Target="../media/image1370.png"/><Relationship Id="rId7" Type="http://schemas.openxmlformats.org/officeDocument/2006/relationships/image" Target="../media/image1460.png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0.xml"/><Relationship Id="rId5" Type="http://schemas.openxmlformats.org/officeDocument/2006/relationships/image" Target="../media/image1450.png"/><Relationship Id="rId4" Type="http://schemas.openxmlformats.org/officeDocument/2006/relationships/customXml" Target="../ink/ink79.xml"/><Relationship Id="rId9" Type="http://schemas.openxmlformats.org/officeDocument/2006/relationships/image" Target="../media/image14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4.xml"/><Relationship Id="rId3" Type="http://schemas.openxmlformats.org/officeDocument/2006/relationships/image" Target="../media/image152.emf"/><Relationship Id="rId7" Type="http://schemas.openxmlformats.org/officeDocument/2006/relationships/image" Target="../media/image1530.png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83.xml"/><Relationship Id="rId11" Type="http://schemas.openxmlformats.org/officeDocument/2006/relationships/image" Target="../media/image1550.png"/><Relationship Id="rId5" Type="http://schemas.openxmlformats.org/officeDocument/2006/relationships/image" Target="../media/image1520.png"/><Relationship Id="rId10" Type="http://schemas.openxmlformats.org/officeDocument/2006/relationships/customXml" Target="../ink/ink85.xml"/><Relationship Id="rId4" Type="http://schemas.openxmlformats.org/officeDocument/2006/relationships/customXml" Target="../ink/ink82.xml"/><Relationship Id="rId9" Type="http://schemas.openxmlformats.org/officeDocument/2006/relationships/image" Target="../media/image154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.xml"/><Relationship Id="rId13" Type="http://schemas.openxmlformats.org/officeDocument/2006/relationships/image" Target="../media/image161.png"/><Relationship Id="rId18" Type="http://schemas.openxmlformats.org/officeDocument/2006/relationships/customXml" Target="../ink/ink94.xml"/><Relationship Id="rId3" Type="http://schemas.openxmlformats.org/officeDocument/2006/relationships/image" Target="../media/image1560.png"/><Relationship Id="rId21" Type="http://schemas.openxmlformats.org/officeDocument/2006/relationships/image" Target="../media/image165.png"/><Relationship Id="rId7" Type="http://schemas.openxmlformats.org/officeDocument/2006/relationships/image" Target="../media/image158.png"/><Relationship Id="rId12" Type="http://schemas.openxmlformats.org/officeDocument/2006/relationships/customXml" Target="../ink/ink91.xml"/><Relationship Id="rId17" Type="http://schemas.openxmlformats.org/officeDocument/2006/relationships/image" Target="../media/image163.png"/><Relationship Id="rId25" Type="http://schemas.openxmlformats.org/officeDocument/2006/relationships/image" Target="../media/image167.png"/><Relationship Id="rId2" Type="http://schemas.openxmlformats.org/officeDocument/2006/relationships/customXml" Target="../ink/ink86.xml"/><Relationship Id="rId16" Type="http://schemas.openxmlformats.org/officeDocument/2006/relationships/customXml" Target="../ink/ink93.xml"/><Relationship Id="rId20" Type="http://schemas.openxmlformats.org/officeDocument/2006/relationships/customXml" Target="../ink/ink9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8.xml"/><Relationship Id="rId11" Type="http://schemas.openxmlformats.org/officeDocument/2006/relationships/image" Target="../media/image160.png"/><Relationship Id="rId24" Type="http://schemas.openxmlformats.org/officeDocument/2006/relationships/customXml" Target="../ink/ink97.xml"/><Relationship Id="rId5" Type="http://schemas.openxmlformats.org/officeDocument/2006/relationships/image" Target="../media/image1570.png"/><Relationship Id="rId15" Type="http://schemas.openxmlformats.org/officeDocument/2006/relationships/image" Target="../media/image162.png"/><Relationship Id="rId23" Type="http://schemas.openxmlformats.org/officeDocument/2006/relationships/image" Target="../media/image166.png"/><Relationship Id="rId10" Type="http://schemas.openxmlformats.org/officeDocument/2006/relationships/customXml" Target="../ink/ink90.xml"/><Relationship Id="rId19" Type="http://schemas.openxmlformats.org/officeDocument/2006/relationships/image" Target="../media/image164.png"/><Relationship Id="rId4" Type="http://schemas.openxmlformats.org/officeDocument/2006/relationships/customXml" Target="../ink/ink87.xml"/><Relationship Id="rId9" Type="http://schemas.openxmlformats.org/officeDocument/2006/relationships/image" Target="../media/image159.png"/><Relationship Id="rId14" Type="http://schemas.openxmlformats.org/officeDocument/2006/relationships/customXml" Target="../ink/ink92.xml"/><Relationship Id="rId22" Type="http://schemas.openxmlformats.org/officeDocument/2006/relationships/customXml" Target="../ink/ink96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1.xml"/><Relationship Id="rId13" Type="http://schemas.openxmlformats.org/officeDocument/2006/relationships/image" Target="../media/image161.png"/><Relationship Id="rId18" Type="http://schemas.openxmlformats.org/officeDocument/2006/relationships/customXml" Target="../ink/ink106.xml"/><Relationship Id="rId3" Type="http://schemas.openxmlformats.org/officeDocument/2006/relationships/image" Target="../media/image1560.png"/><Relationship Id="rId21" Type="http://schemas.openxmlformats.org/officeDocument/2006/relationships/image" Target="../media/image165.png"/><Relationship Id="rId7" Type="http://schemas.openxmlformats.org/officeDocument/2006/relationships/image" Target="../media/image158.png"/><Relationship Id="rId12" Type="http://schemas.openxmlformats.org/officeDocument/2006/relationships/customXml" Target="../ink/ink103.xml"/><Relationship Id="rId17" Type="http://schemas.openxmlformats.org/officeDocument/2006/relationships/image" Target="../media/image163.png"/><Relationship Id="rId25" Type="http://schemas.openxmlformats.org/officeDocument/2006/relationships/image" Target="../media/image167.png"/><Relationship Id="rId2" Type="http://schemas.openxmlformats.org/officeDocument/2006/relationships/customXml" Target="../ink/ink98.xml"/><Relationship Id="rId16" Type="http://schemas.openxmlformats.org/officeDocument/2006/relationships/customXml" Target="../ink/ink105.xml"/><Relationship Id="rId20" Type="http://schemas.openxmlformats.org/officeDocument/2006/relationships/customXml" Target="../ink/ink10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0.xml"/><Relationship Id="rId11" Type="http://schemas.openxmlformats.org/officeDocument/2006/relationships/image" Target="../media/image160.png"/><Relationship Id="rId24" Type="http://schemas.openxmlformats.org/officeDocument/2006/relationships/customXml" Target="../ink/ink109.xml"/><Relationship Id="rId5" Type="http://schemas.openxmlformats.org/officeDocument/2006/relationships/image" Target="../media/image1570.png"/><Relationship Id="rId15" Type="http://schemas.openxmlformats.org/officeDocument/2006/relationships/image" Target="../media/image162.png"/><Relationship Id="rId23" Type="http://schemas.openxmlformats.org/officeDocument/2006/relationships/image" Target="../media/image166.png"/><Relationship Id="rId10" Type="http://schemas.openxmlformats.org/officeDocument/2006/relationships/customXml" Target="../ink/ink102.xml"/><Relationship Id="rId19" Type="http://schemas.openxmlformats.org/officeDocument/2006/relationships/image" Target="../media/image164.png"/><Relationship Id="rId4" Type="http://schemas.openxmlformats.org/officeDocument/2006/relationships/customXml" Target="../ink/ink99.xml"/><Relationship Id="rId9" Type="http://schemas.openxmlformats.org/officeDocument/2006/relationships/image" Target="../media/image159.png"/><Relationship Id="rId14" Type="http://schemas.openxmlformats.org/officeDocument/2006/relationships/customXml" Target="../ink/ink104.xml"/><Relationship Id="rId22" Type="http://schemas.openxmlformats.org/officeDocument/2006/relationships/customXml" Target="../ink/ink108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6.xml"/><Relationship Id="rId4" Type="http://schemas.openxmlformats.org/officeDocument/2006/relationships/image" Target="../media/image1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" Type="http://schemas.openxmlformats.org/officeDocument/2006/relationships/image" Target="../media/image17.png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customXml" Target="../ink/ink13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33" Type="http://schemas.openxmlformats.org/officeDocument/2006/relationships/image" Target="../media/image32.png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21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21.xml"/><Relationship Id="rId10" Type="http://schemas.openxmlformats.org/officeDocument/2006/relationships/customXml" Target="../ink/ink12.xml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customXml" Target="../ink/ink9.xml"/><Relationship Id="rId9" Type="http://schemas.openxmlformats.org/officeDocument/2006/relationships/image" Target="../media/image20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9.png"/><Relationship Id="rId30" Type="http://schemas.openxmlformats.org/officeDocument/2006/relationships/customXml" Target="../ink/ink22.xml"/><Relationship Id="rId8" Type="http://schemas.openxmlformats.org/officeDocument/2006/relationships/customXml" Target="../ink/ink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29.xml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customXml" Target="../ink/ink28.xml"/><Relationship Id="rId5" Type="http://schemas.openxmlformats.org/officeDocument/2006/relationships/customXml" Target="../ink/ink25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27.xml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5" Type="http://schemas.openxmlformats.org/officeDocument/2006/relationships/image" Target="../media/image43.png"/><Relationship Id="rId4" Type="http://schemas.openxmlformats.org/officeDocument/2006/relationships/customXml" Target="../ink/ink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39.xml"/><Relationship Id="rId18" Type="http://schemas.openxmlformats.org/officeDocument/2006/relationships/image" Target="../media/image55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52.png"/><Relationship Id="rId17" Type="http://schemas.openxmlformats.org/officeDocument/2006/relationships/customXml" Target="../ink/ink41.xml"/><Relationship Id="rId2" Type="http://schemas.openxmlformats.org/officeDocument/2006/relationships/image" Target="../media/image47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customXml" Target="../ink/ink38.xml"/><Relationship Id="rId24" Type="http://schemas.openxmlformats.org/officeDocument/2006/relationships/image" Target="../media/image58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10" Type="http://schemas.openxmlformats.org/officeDocument/2006/relationships/image" Target="../media/image51.png"/><Relationship Id="rId19" Type="http://schemas.openxmlformats.org/officeDocument/2006/relationships/customXml" Target="../ink/ink42.xml"/><Relationship Id="rId4" Type="http://schemas.openxmlformats.org/officeDocument/2006/relationships/image" Target="../media/image48.png"/><Relationship Id="rId9" Type="http://schemas.openxmlformats.org/officeDocument/2006/relationships/customXml" Target="../ink/ink37.xml"/><Relationship Id="rId14" Type="http://schemas.openxmlformats.org/officeDocument/2006/relationships/image" Target="../media/image53.png"/><Relationship Id="rId2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50.xml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12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customXml" Target="../ink/ink48.xml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52.xml"/><Relationship Id="rId10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openxmlformats.org/officeDocument/2006/relationships/customXml" Target="../ink/ink5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customXml" Target="../ink/ink60.xml"/><Relationship Id="rId3" Type="http://schemas.openxmlformats.org/officeDocument/2006/relationships/customXml" Target="../ink/ink55.xml"/><Relationship Id="rId7" Type="http://schemas.openxmlformats.org/officeDocument/2006/relationships/customXml" Target="../ink/ink57.xml"/><Relationship Id="rId12" Type="http://schemas.openxmlformats.org/officeDocument/2006/relationships/image" Target="../media/image100.png"/><Relationship Id="rId2" Type="http://schemas.openxmlformats.org/officeDocument/2006/relationships/image" Target="../media/image9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customXml" Target="../ink/ink59.xml"/><Relationship Id="rId5" Type="http://schemas.openxmlformats.org/officeDocument/2006/relationships/customXml" Target="../ink/ink56.xml"/><Relationship Id="rId15" Type="http://schemas.openxmlformats.org/officeDocument/2006/relationships/customXml" Target="../ink/ink61.xml"/><Relationship Id="rId10" Type="http://schemas.openxmlformats.org/officeDocument/2006/relationships/image" Target="../media/image99.png"/><Relationship Id="rId4" Type="http://schemas.openxmlformats.org/officeDocument/2006/relationships/image" Target="../media/image96.png"/><Relationship Id="rId9" Type="http://schemas.openxmlformats.org/officeDocument/2006/relationships/customXml" Target="../ink/ink58.xml"/><Relationship Id="rId1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f/f0/Vassily_Kandinsky%2C_1923_-_Circles_in_a_Circle.jpg" TargetMode="External"/><Relationship Id="rId3" Type="http://schemas.openxmlformats.org/officeDocument/2006/relationships/hyperlink" Target="https://www.3minutosdearte.com/wp-content/uploads/2018/09/Klee-Magia-de-los-peces-1925-e1633369586262.jpg" TargetMode="External"/><Relationship Id="rId7" Type="http://schemas.openxmlformats.org/officeDocument/2006/relationships/hyperlink" Target="https://www.biografiasyvidas.com/biografia/k/fotos/kandinsky_4.jpg" TargetMode="External"/><Relationship Id="rId2" Type="http://schemas.openxmlformats.org/officeDocument/2006/relationships/hyperlink" Target="https://www.bellasartes.gob.ar/media/uploads/coleccion/7966.jp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mage.invaluable.com/housePhotos/ROGALLERY/49/736249/H4175-L309842541.jpg" TargetMode="External"/><Relationship Id="rId11" Type="http://schemas.openxmlformats.org/officeDocument/2006/relationships/hyperlink" Target="https://www.nacion.com/resizer/I265CujoyKVOSEa7IStTSuNqm5s=/1440x0/filters:format(png):quality(70)/cloudfront-us-east-1.images.arcpublishing.com/gruponacion/CW7JQBRSA5HVVETEJVN3HVRIC4.png" TargetMode="External"/><Relationship Id="rId5" Type="http://schemas.openxmlformats.org/officeDocument/2006/relationships/hyperlink" Target="https://www.artmajeur.com/medias/mini/t/o/tony-rubino/artwork/15522313_klee-burggarten-1919-painting-in-high-resolution-by-paul-klee-original-from-the-kunstmuseum-basel.jpg" TargetMode="External"/><Relationship Id="rId10" Type="http://schemas.openxmlformats.org/officeDocument/2006/relationships/hyperlink" Target="https://www.artmajeur.com/medias/standard/a/d/administrator/blog/6448f069731476.45206248_wassily-kandinsky-composition-7.jpg" TargetMode="External"/><Relationship Id="rId4" Type="http://schemas.openxmlformats.org/officeDocument/2006/relationships/hyperlink" Target="https://es.wahooart.com/Art.nsf/O/8XYQN9/$File/Paul-Klee-Landscape-with-Yellow-Birds.jpg" TargetMode="External"/><Relationship Id="rId9" Type="http://schemas.openxmlformats.org/officeDocument/2006/relationships/hyperlink" Target="https://cdn.pixabay.com/photo/2021/05/24/20/36/wassily-kandinsky-6280547_1280.jpg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customXml" Target="../ink/ink62.xml"/><Relationship Id="rId7" Type="http://schemas.openxmlformats.org/officeDocument/2006/relationships/customXml" Target="../ink/ink64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customXml" Target="../ink/ink63.xml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form_input_types.asp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6.xml"/><Relationship Id="rId4" Type="http://schemas.openxmlformats.org/officeDocument/2006/relationships/image" Target="../media/image13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customXml" Target="../ink/ink67.xml"/><Relationship Id="rId7" Type="http://schemas.openxmlformats.org/officeDocument/2006/relationships/customXml" Target="../ink/ink69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8.xml"/><Relationship Id="rId10" Type="http://schemas.openxmlformats.org/officeDocument/2006/relationships/image" Target="../media/image134.png"/><Relationship Id="rId4" Type="http://schemas.openxmlformats.org/officeDocument/2006/relationships/image" Target="../media/image131.png"/><Relationship Id="rId9" Type="http://schemas.openxmlformats.org/officeDocument/2006/relationships/customXml" Target="../ink/ink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1BB2-9B28-B716-00F2-4B23BADA6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Lectures</a:t>
            </a:r>
            <a:br>
              <a:rPr lang="it-IT" dirty="0"/>
            </a:br>
            <a:r>
              <a:rPr lang="it-IT" dirty="0" err="1"/>
              <a:t>Universidad</a:t>
            </a:r>
            <a:r>
              <a:rPr lang="it-IT" dirty="0"/>
              <a:t> del </a:t>
            </a:r>
            <a:r>
              <a:rPr lang="it-IT" dirty="0" err="1"/>
              <a:t>Desarrollo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160BA6-7C24-8044-6008-A924DFA93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Francesco Bogliacino</a:t>
            </a:r>
          </a:p>
          <a:p>
            <a:r>
              <a:rPr lang="it-IT" dirty="0" err="1"/>
              <a:t>July</a:t>
            </a:r>
            <a:r>
              <a:rPr lang="it-IT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3137752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0C8B6-F683-22F2-79FE-E680BDBFC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9C0CF-6360-2D73-95E0-F065C100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656DA-2421-3830-27B8-CE8CDB7B08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2CA8F7-831E-A233-711B-8B85180A9B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9441" y="0"/>
            <a:ext cx="4620270" cy="275310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19ADD-7692-8FB6-A174-01D2A1275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3" y="3706276"/>
            <a:ext cx="6563641" cy="2181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0BEBAB-3F13-110F-5D83-671BEE371277}"/>
              </a:ext>
            </a:extLst>
          </p:cNvPr>
          <p:cNvSpPr txBox="1"/>
          <p:nvPr/>
        </p:nvSpPr>
        <p:spPr>
          <a:xfrm>
            <a:off x="7936992" y="3566160"/>
            <a:ext cx="2596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Three </a:t>
            </a:r>
            <a:r>
              <a:rPr lang="it-IT" dirty="0" err="1"/>
              <a:t>problems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Required</a:t>
            </a:r>
            <a:r>
              <a:rPr lang="it-IT" dirty="0"/>
              <a:t> </a:t>
            </a:r>
            <a:r>
              <a:rPr lang="it-IT" dirty="0" err="1"/>
              <a:t>response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Formatting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/>
              <a:t>Labels </a:t>
            </a:r>
          </a:p>
        </p:txBody>
      </p:sp>
    </p:spTree>
    <p:extLst>
      <p:ext uri="{BB962C8B-B14F-4D97-AF65-F5344CB8AC3E}">
        <p14:creationId xmlns:p14="http://schemas.microsoft.com/office/powerpoint/2010/main" val="30445650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61BF-95BE-AAB8-6836-6A33DADA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dirty="0" err="1"/>
                  <a:t>Don’t</a:t>
                </a:r>
                <a:r>
                  <a:rPr lang="it-IT" dirty="0"/>
                  <a:t> think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silly</a:t>
                </a:r>
                <a:r>
                  <a:rPr lang="it-IT" dirty="0"/>
                  <a:t>. A linear </a:t>
                </a:r>
                <a:r>
                  <a:rPr lang="it-IT" dirty="0" err="1"/>
                  <a:t>regression</a:t>
                </a:r>
                <a:r>
                  <a:rPr lang="it-IT" dirty="0"/>
                  <a:t> of crime on gun ownership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actually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estimating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converges</a:t>
                </a:r>
                <a:r>
                  <a:rPr lang="it-IT" dirty="0"/>
                  <a:t> to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, </a:t>
                </a:r>
                <a:r>
                  <a:rPr lang="it-IT" dirty="0" err="1"/>
                  <a:t>because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includes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(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) and a source of </a:t>
                </a:r>
                <a:r>
                  <a:rPr lang="it-IT" dirty="0" err="1"/>
                  <a:t>bias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In </a:t>
                </a:r>
                <a:r>
                  <a:rPr lang="it-IT" dirty="0" err="1"/>
                  <a:t>other</a:t>
                </a:r>
                <a:r>
                  <a:rPr lang="it-IT" dirty="0"/>
                  <a:t> words,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more </a:t>
                </a:r>
                <a:r>
                  <a:rPr lang="it-IT" dirty="0" err="1"/>
                  <a:t>than</a:t>
                </a:r>
                <a:r>
                  <a:rPr lang="it-IT" dirty="0"/>
                  <a:t> one </a:t>
                </a:r>
                <a:r>
                  <a:rPr lang="it-IT" dirty="0" err="1"/>
                  <a:t>interpretation</a:t>
                </a:r>
                <a:r>
                  <a:rPr lang="it-IT" dirty="0"/>
                  <a:t> </a:t>
                </a:r>
                <a:r>
                  <a:rPr lang="it-IT" dirty="0" err="1"/>
                  <a:t>possible</a:t>
                </a:r>
                <a:r>
                  <a:rPr lang="it-IT" dirty="0"/>
                  <a:t> from </a:t>
                </a:r>
                <a:r>
                  <a:rPr lang="it-IT" dirty="0" err="1"/>
                  <a:t>our</a:t>
                </a:r>
                <a:r>
                  <a:rPr lang="it-IT" dirty="0"/>
                  <a:t> data. </a:t>
                </a:r>
                <a:r>
                  <a:rPr lang="it-IT" dirty="0" err="1"/>
                  <a:t>Example</a:t>
                </a:r>
                <a:r>
                  <a:rPr lang="it-IT" dirty="0"/>
                  <a:t>: </a:t>
                </a:r>
                <a:r>
                  <a:rPr lang="it-IT" b="1" dirty="0"/>
                  <a:t>positive </a:t>
                </a:r>
                <a:r>
                  <a:rPr lang="it-IT" b="1" dirty="0" err="1"/>
                  <a:t>correlation</a:t>
                </a:r>
                <a:r>
                  <a:rPr lang="it-IT" b="1" dirty="0"/>
                  <a:t> -&gt; x </a:t>
                </a:r>
                <a:r>
                  <a:rPr lang="it-IT" b="1" dirty="0" err="1"/>
                  <a:t>causes</a:t>
                </a:r>
                <a:r>
                  <a:rPr lang="it-IT" b="1" dirty="0"/>
                  <a:t> y or x </a:t>
                </a:r>
                <a:r>
                  <a:rPr lang="it-IT" b="1" dirty="0" err="1"/>
                  <a:t>is</a:t>
                </a:r>
                <a:r>
                  <a:rPr lang="it-IT" b="1" dirty="0"/>
                  <a:t> more </a:t>
                </a:r>
                <a:r>
                  <a:rPr lang="it-IT" b="1" dirty="0" err="1"/>
                  <a:t>likely</a:t>
                </a:r>
                <a:r>
                  <a:rPr lang="it-IT" b="1" dirty="0"/>
                  <a:t> </a:t>
                </a:r>
                <a:r>
                  <a:rPr lang="it-IT" b="1" dirty="0" err="1"/>
                  <a:t>when</a:t>
                </a:r>
                <a:r>
                  <a:rPr lang="it-IT" b="1" dirty="0"/>
                  <a:t> y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higher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361" r="-11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3475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C540A-7769-6B81-09E3-E8AFB4A1E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96A8-6025-918B-2415-9B5E1989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/>
                  <a:t>Estimating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to do with </a:t>
                </a:r>
                <a:r>
                  <a:rPr lang="it-IT" dirty="0" err="1"/>
                  <a:t>being</a:t>
                </a:r>
                <a:r>
                  <a:rPr lang="it-IT" dirty="0"/>
                  <a:t> in a situation in </a:t>
                </a:r>
                <a:r>
                  <a:rPr lang="it-IT" dirty="0" err="1"/>
                  <a:t>which</a:t>
                </a:r>
                <a:r>
                  <a:rPr lang="it-IT" dirty="0"/>
                  <a:t> the data can be </a:t>
                </a:r>
                <a:r>
                  <a:rPr lang="it-IT" dirty="0" err="1"/>
                  <a:t>interpreted</a:t>
                </a:r>
                <a:r>
                  <a:rPr lang="it-IT" dirty="0"/>
                  <a:t> in </a:t>
                </a:r>
                <a:r>
                  <a:rPr lang="it-IT" dirty="0" err="1"/>
                  <a:t>only</a:t>
                </a:r>
                <a:r>
                  <a:rPr lang="it-IT" dirty="0"/>
                  <a:t> one way.</a:t>
                </a:r>
              </a:p>
              <a:p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equivalent</a:t>
                </a:r>
                <a:r>
                  <a:rPr lang="it-IT" dirty="0"/>
                  <a:t> to </a:t>
                </a:r>
                <a:r>
                  <a:rPr lang="it-IT" dirty="0" err="1"/>
                  <a:t>say</a:t>
                </a:r>
                <a:r>
                  <a:rPr lang="it-IT" dirty="0"/>
                  <a:t> «I can estimate </a:t>
                </a:r>
                <a:r>
                  <a:rPr lang="it-IT" dirty="0" err="1"/>
                  <a:t>correctly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=1]</m:t>
                    </m:r>
                  </m:oMath>
                </a14:m>
                <a:r>
                  <a:rPr lang="it-IT" dirty="0"/>
                  <a:t>», the </a:t>
                </a:r>
                <a:r>
                  <a:rPr lang="it-IT" dirty="0" err="1"/>
                  <a:t>counterfactual</a:t>
                </a:r>
                <a:endParaRPr lang="it-IT" dirty="0"/>
              </a:p>
              <a:p>
                <a:r>
                  <a:rPr lang="it-IT" b="1" dirty="0" err="1"/>
                  <a:t>Finding</a:t>
                </a:r>
                <a:r>
                  <a:rPr lang="it-IT" b="1" dirty="0"/>
                  <a:t> the minimal set of </a:t>
                </a:r>
                <a:r>
                  <a:rPr lang="it-IT" b="1" dirty="0" err="1"/>
                  <a:t>assumptions</a:t>
                </a:r>
                <a:r>
                  <a:rPr lang="it-IT" b="1" dirty="0"/>
                  <a:t> </a:t>
                </a:r>
                <a:r>
                  <a:rPr lang="it-IT" b="1" dirty="0" err="1"/>
                  <a:t>that</a:t>
                </a:r>
                <a:r>
                  <a:rPr lang="it-IT" b="1" dirty="0"/>
                  <a:t> </a:t>
                </a:r>
                <a:r>
                  <a:rPr lang="it-IT" b="1" dirty="0" err="1"/>
                  <a:t>allows</a:t>
                </a:r>
                <a:r>
                  <a:rPr lang="it-IT" b="1" dirty="0"/>
                  <a:t> </a:t>
                </a:r>
                <a:r>
                  <a:rPr lang="it-IT" b="1" dirty="0" err="1"/>
                  <a:t>you</a:t>
                </a:r>
                <a:r>
                  <a:rPr lang="it-IT" b="1" dirty="0"/>
                  <a:t> to estimate the </a:t>
                </a:r>
                <a:r>
                  <a:rPr lang="it-IT" b="1" dirty="0" err="1"/>
                  <a:t>counterfactual</a:t>
                </a:r>
                <a:r>
                  <a:rPr lang="it-IT" b="1" dirty="0"/>
                  <a:t>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called</a:t>
                </a:r>
                <a:r>
                  <a:rPr lang="it-IT" b="1" dirty="0"/>
                  <a:t> the </a:t>
                </a:r>
                <a:r>
                  <a:rPr lang="it-IT" b="1" dirty="0" err="1"/>
                  <a:t>problem</a:t>
                </a:r>
                <a:r>
                  <a:rPr lang="it-IT" b="1" dirty="0"/>
                  <a:t> of </a:t>
                </a:r>
                <a:r>
                  <a:rPr lang="it-IT" b="1" dirty="0" err="1"/>
                  <a:t>identification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36BF99E8-27C8-0FC7-7CC7-913310752CDE}"/>
              </a:ext>
            </a:extLst>
          </p:cNvPr>
          <p:cNvSpPr/>
          <p:nvPr/>
        </p:nvSpPr>
        <p:spPr>
          <a:xfrm>
            <a:off x="5303520" y="4709160"/>
            <a:ext cx="1152144" cy="11978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C91FB-5560-7331-509C-DDB38543F2C1}"/>
              </a:ext>
            </a:extLst>
          </p:cNvPr>
          <p:cNvSpPr txBox="1"/>
          <p:nvPr/>
        </p:nvSpPr>
        <p:spPr>
          <a:xfrm>
            <a:off x="3941064" y="5992297"/>
            <a:ext cx="451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P2: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strategy?</a:t>
            </a:r>
          </a:p>
        </p:txBody>
      </p:sp>
    </p:spTree>
    <p:extLst>
      <p:ext uri="{BB962C8B-B14F-4D97-AF65-F5344CB8AC3E}">
        <p14:creationId xmlns:p14="http://schemas.microsoft.com/office/powerpoint/2010/main" val="4091253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5E36-F493-4D28-2189-07109840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6C7D-516C-48F5-DDA7-C0CD7FED5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Again</a:t>
            </a:r>
            <a:r>
              <a:rPr lang="it-IT" dirty="0"/>
              <a:t>, </a:t>
            </a: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haven’t</a:t>
            </a:r>
            <a:r>
              <a:rPr lang="it-IT" dirty="0"/>
              <a:t> </a:t>
            </a:r>
            <a:r>
              <a:rPr lang="it-IT" dirty="0" err="1"/>
              <a:t>said</a:t>
            </a:r>
            <a:r>
              <a:rPr lang="it-IT" dirty="0"/>
              <a:t> </a:t>
            </a:r>
            <a:r>
              <a:rPr lang="it-IT" dirty="0" err="1"/>
              <a:t>anything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  <a:p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research</a:t>
            </a:r>
            <a:r>
              <a:rPr lang="it-IT" dirty="0"/>
              <a:t> design </a:t>
            </a:r>
            <a:r>
              <a:rPr lang="it-IT" dirty="0" err="1"/>
              <a:t>has</a:t>
            </a:r>
            <a:r>
              <a:rPr lang="it-IT" dirty="0"/>
              <a:t> to do with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pretend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something</a:t>
            </a:r>
            <a:endParaRPr lang="it-IT" dirty="0"/>
          </a:p>
          <a:p>
            <a:pPr lvl="1"/>
            <a:r>
              <a:rPr lang="it-IT" dirty="0" err="1"/>
              <a:t>Selection</a:t>
            </a:r>
            <a:r>
              <a:rPr lang="it-IT" dirty="0"/>
              <a:t> on </a:t>
            </a:r>
            <a:r>
              <a:rPr lang="it-IT" dirty="0" err="1"/>
              <a:t>observables</a:t>
            </a:r>
            <a:endParaRPr lang="it-IT" dirty="0"/>
          </a:p>
          <a:p>
            <a:pPr lvl="1"/>
            <a:r>
              <a:rPr lang="it-IT" dirty="0"/>
              <a:t>RDD</a:t>
            </a:r>
          </a:p>
          <a:p>
            <a:pPr lvl="1"/>
            <a:r>
              <a:rPr lang="it-IT" dirty="0"/>
              <a:t>Diff-in-Diff</a:t>
            </a:r>
          </a:p>
        </p:txBody>
      </p:sp>
    </p:spTree>
    <p:extLst>
      <p:ext uri="{BB962C8B-B14F-4D97-AF65-F5344CB8AC3E}">
        <p14:creationId xmlns:p14="http://schemas.microsoft.com/office/powerpoint/2010/main" val="26675547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1AC9-2010-512F-6188-04B7CBA2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: RDD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691B05-09C9-D4E5-DF2D-955762D18B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812" y="1825625"/>
            <a:ext cx="707837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3253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E690F-C10D-7BDE-CAD0-D59BD17C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and </a:t>
            </a:r>
            <a:r>
              <a:rPr lang="it-IT" dirty="0" err="1"/>
              <a:t>experiments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reason</a:t>
                </a:r>
                <a:r>
                  <a:rPr lang="it-IT" dirty="0"/>
                  <a:t> </a:t>
                </a:r>
                <a:r>
                  <a:rPr lang="it-IT" dirty="0" err="1"/>
                  <a:t>why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prefer</a:t>
                </a:r>
                <a:r>
                  <a:rPr lang="it-IT" dirty="0"/>
                  <a:t> </a:t>
                </a:r>
                <a:r>
                  <a:rPr lang="it-IT" dirty="0" err="1"/>
                  <a:t>experiments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the </a:t>
                </a:r>
                <a:r>
                  <a:rPr lang="it-IT" dirty="0" err="1"/>
                  <a:t>identification</a:t>
                </a:r>
                <a:r>
                  <a:rPr lang="it-IT" dirty="0"/>
                  <a:t> from the </a:t>
                </a:r>
                <a:r>
                  <a:rPr lang="it-IT" dirty="0" err="1"/>
                  <a:t>beginning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randomly</a:t>
                </a:r>
                <a:r>
                  <a:rPr lang="it-IT" dirty="0"/>
                  <a:t> </a:t>
                </a:r>
                <a:r>
                  <a:rPr lang="it-IT" dirty="0" err="1"/>
                  <a:t>assigned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outcomes</a:t>
                </a:r>
                <a:r>
                  <a:rPr lang="it-IT" dirty="0"/>
                  <a:t>. On </a:t>
                </a:r>
                <a:r>
                  <a:rPr lang="it-IT" dirty="0" err="1"/>
                  <a:t>average</a:t>
                </a:r>
                <a:r>
                  <a:rPr lang="it-IT" dirty="0"/>
                  <a:t> (</a:t>
                </a:r>
                <a:r>
                  <a:rPr lang="it-IT" dirty="0" err="1"/>
                  <a:t>except</a:t>
                </a:r>
                <a:r>
                  <a:rPr lang="it-IT" dirty="0"/>
                  <a:t> for sampling </a:t>
                </a:r>
                <a:r>
                  <a:rPr lang="it-IT" dirty="0" err="1"/>
                  <a:t>variability</a:t>
                </a:r>
                <a:r>
                  <a:rPr lang="it-IT" dirty="0"/>
                  <a:t>) </a:t>
                </a:r>
                <a:r>
                  <a:rPr lang="it-IT" dirty="0" err="1"/>
                  <a:t>what</a:t>
                </a:r>
                <a:r>
                  <a:rPr lang="it-IT" dirty="0"/>
                  <a:t> I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valid</a:t>
                </a:r>
                <a:r>
                  <a:rPr lang="it-IT" dirty="0"/>
                  <a:t> estimator of the </a:t>
                </a:r>
                <a:r>
                  <a:rPr lang="it-IT" dirty="0" err="1"/>
                  <a:t>counterfactual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But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 and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got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right</a:t>
                </a:r>
                <a:r>
                  <a:rPr lang="it-IT" dirty="0"/>
                  <a:t>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1680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9E71-2041-53AB-C8AF-8A1E602A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79196-CFDE-33E0-AC3D-32CD6CCE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data </a:t>
            </a:r>
            <a:r>
              <a:rPr lang="it-IT" dirty="0" err="1"/>
              <a:t>driven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can use whatever sophisticated technique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make a 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causal</a:t>
            </a:r>
            <a:endParaRPr lang="it-IT" dirty="0"/>
          </a:p>
          <a:p>
            <a:r>
              <a:rPr lang="it-IT" dirty="0"/>
              <a:t>Statistical </a:t>
            </a:r>
            <a:r>
              <a:rPr lang="it-IT" dirty="0" err="1"/>
              <a:t>tests</a:t>
            </a:r>
            <a:r>
              <a:rPr lang="it-IT" dirty="0"/>
              <a:t> can be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i="1" dirty="0" err="1"/>
              <a:t>overidentification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assumptions</a:t>
            </a:r>
            <a:r>
              <a:rPr lang="it-IT" dirty="0"/>
              <a:t> must be </a:t>
            </a:r>
            <a:r>
              <a:rPr lang="it-IT" dirty="0" err="1"/>
              <a:t>plausible</a:t>
            </a:r>
            <a:r>
              <a:rPr lang="it-IT" dirty="0"/>
              <a:t> (e.g.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assign</a:t>
            </a:r>
            <a:r>
              <a:rPr lang="it-IT" dirty="0"/>
              <a:t> D </a:t>
            </a:r>
            <a:r>
              <a:rPr lang="it-IT" dirty="0" err="1"/>
              <a:t>based</a:t>
            </a:r>
            <a:r>
              <a:rPr lang="it-IT" dirty="0"/>
              <a:t> on a </a:t>
            </a:r>
            <a:r>
              <a:rPr lang="it-IT" dirty="0" err="1"/>
              <a:t>lottery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37118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A480-8D5D-9746-12AC-3CE220BE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Estimation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9F867-6218-D55E-BE19-653E2475F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work on samples, with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measurements</a:t>
            </a:r>
            <a:r>
              <a:rPr lang="it-IT" dirty="0"/>
              <a:t>.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issues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do with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never</a:t>
            </a:r>
            <a:r>
              <a:rPr lang="it-IT" dirty="0"/>
              <a:t> miss the </a:t>
            </a:r>
            <a:r>
              <a:rPr lang="it-IT" dirty="0" err="1"/>
              <a:t>hierarchical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of the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D0FF2DA-FAED-5A0D-7F95-2697DEF1FC04}"/>
              </a:ext>
            </a:extLst>
          </p:cNvPr>
          <p:cNvSpPr/>
          <p:nvPr/>
        </p:nvSpPr>
        <p:spPr>
          <a:xfrm>
            <a:off x="5020056" y="2496312"/>
            <a:ext cx="950976" cy="9966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DFB9E-F0FA-9721-794F-B6C57B6B4EE8}"/>
              </a:ext>
            </a:extLst>
          </p:cNvPr>
          <p:cNvSpPr txBox="1"/>
          <p:nvPr/>
        </p:nvSpPr>
        <p:spPr>
          <a:xfrm>
            <a:off x="4764024" y="3581099"/>
            <a:ext cx="423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P3: </a:t>
            </a:r>
            <a:r>
              <a:rPr lang="it-IT" b="1" dirty="0" err="1"/>
              <a:t>estimation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533582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C92B8-9E66-ED0C-048B-3D1EB063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back to the switching </a:t>
            </a:r>
            <a:r>
              <a:rPr lang="it-IT" dirty="0" err="1"/>
              <a:t>regression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Assume </a:t>
                </a:r>
                <a:r>
                  <a:rPr lang="it-IT" dirty="0" err="1"/>
                  <a:t>that</a:t>
                </a:r>
                <a:r>
                  <a:rPr lang="it-IT" dirty="0"/>
                  <a:t> the treatment </a:t>
                </a:r>
                <a:r>
                  <a:rPr lang="it-IT" dirty="0" err="1"/>
                  <a:t>effect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heterogeneous</a:t>
                </a:r>
                <a:r>
                  <a:rPr lang="it-IT" dirty="0"/>
                  <a:t> (</a:t>
                </a: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generalized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regression</a:t>
                </a:r>
                <a:r>
                  <a:rPr lang="it-IT" dirty="0"/>
                  <a:t> of Y on D giving me?</a:t>
                </a:r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difference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D=1 and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D=0, </a:t>
                </a:r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there</a:t>
                </a:r>
                <a:r>
                  <a:rPr lang="it-IT" dirty="0"/>
                  <a:t> are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scenarios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6235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F90D-38E4-D86B-4524-CEAF0DC9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1: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9FDB144-0616-13B5-7C08-075BAD36D115}"/>
              </a:ext>
            </a:extLst>
          </p:cNvPr>
          <p:cNvGrpSpPr/>
          <p:nvPr/>
        </p:nvGrpSpPr>
        <p:grpSpPr>
          <a:xfrm>
            <a:off x="6217848" y="3560904"/>
            <a:ext cx="5156280" cy="1285560"/>
            <a:chOff x="6217848" y="3560904"/>
            <a:chExt cx="5156280" cy="1285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14:cNvPr>
                <p14:cNvContentPartPr/>
                <p14:nvPr/>
              </p14:nvContentPartPr>
              <p14:xfrm>
                <a:off x="6263568" y="3775464"/>
                <a:ext cx="248040" cy="1071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7568" y="3559464"/>
                  <a:ext cx="319680" cy="15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14:cNvPr>
                <p14:cNvContentPartPr/>
                <p14:nvPr/>
              </p14:nvContentPartPr>
              <p14:xfrm>
                <a:off x="6217848" y="3560904"/>
                <a:ext cx="440280" cy="372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81848" y="3344904"/>
                  <a:ext cx="51192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14:cNvPr>
                <p14:cNvContentPartPr/>
                <p14:nvPr/>
              </p14:nvContentPartPr>
              <p14:xfrm>
                <a:off x="7269408" y="3849264"/>
                <a:ext cx="4104720" cy="378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33408" y="3633264"/>
                  <a:ext cx="4176360" cy="80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17C456-B1D8-1E7C-0DEB-905B06659222}"/>
              </a:ext>
            </a:extLst>
          </p:cNvPr>
          <p:cNvSpPr txBox="1"/>
          <p:nvPr/>
        </p:nvSpPr>
        <p:spPr>
          <a:xfrm>
            <a:off x="7955280" y="4379976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68452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A98-0C71-E091-CA8D-B79AB9CB9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923E-1887-3BA4-FF53-B0E31B7D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2: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it-IT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47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ABEA-327A-B01B-685C-55932083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answer</a:t>
            </a:r>
            <a:r>
              <a:rPr lang="it-IT" dirty="0"/>
              <a:t> and look </a:t>
            </a:r>
            <a:r>
              <a:rPr lang="it-IT" dirty="0" err="1"/>
              <a:t>at</a:t>
            </a:r>
            <a:r>
              <a:rPr lang="it-IT" dirty="0"/>
              <a:t> the data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B7D59D5-F024-0FA0-4B5C-95E0B1297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172" y="1825625"/>
            <a:ext cx="7769656" cy="4351338"/>
          </a:xfrm>
        </p:spPr>
      </p:pic>
    </p:spTree>
    <p:extLst>
      <p:ext uri="{BB962C8B-B14F-4D97-AF65-F5344CB8AC3E}">
        <p14:creationId xmlns:p14="http://schemas.microsoft.com/office/powerpoint/2010/main" val="576013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75C3-19E3-5AD8-DB9F-D77AB743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pros</a:t>
            </a:r>
            <a:r>
              <a:rPr lang="it-IT" dirty="0"/>
              <a:t> of 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1473C-4F4F-E87B-4EE4-D7346BF1C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Maybe</a:t>
            </a:r>
            <a:r>
              <a:rPr lang="it-IT" dirty="0"/>
              <a:t> Y </a:t>
            </a:r>
            <a:r>
              <a:rPr lang="it-IT" dirty="0" err="1"/>
              <a:t>is</a:t>
            </a:r>
            <a:r>
              <a:rPr lang="it-IT" dirty="0"/>
              <a:t> 0-1,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censored</a:t>
            </a:r>
            <a:r>
              <a:rPr lang="it-IT" dirty="0"/>
              <a:t>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discretized</a:t>
            </a:r>
            <a:r>
              <a:rPr lang="it-IT" dirty="0"/>
              <a:t> </a:t>
            </a:r>
            <a:r>
              <a:rPr lang="it-IT" dirty="0" err="1"/>
              <a:t>measure</a:t>
            </a:r>
            <a:endParaRPr lang="it-IT" dirty="0"/>
          </a:p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a linear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b="1" dirty="0" err="1"/>
              <a:t>if</a:t>
            </a:r>
            <a:r>
              <a:rPr lang="it-IT" b="1" dirty="0"/>
              <a:t> </a:t>
            </a:r>
            <a:r>
              <a:rPr lang="it-IT" b="1" dirty="0" err="1"/>
              <a:t>identified</a:t>
            </a:r>
            <a:r>
              <a:rPr lang="it-IT" b="1" i="1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give</a:t>
            </a:r>
            <a:r>
              <a:rPr lang="it-IT" dirty="0"/>
              <a:t> me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easily</a:t>
            </a:r>
            <a:r>
              <a:rPr lang="it-IT" dirty="0"/>
              <a:t> </a:t>
            </a:r>
            <a:r>
              <a:rPr lang="it-IT" dirty="0" err="1"/>
              <a:t>interpreted</a:t>
            </a:r>
            <a:r>
              <a:rPr lang="it-IT" dirty="0"/>
              <a:t>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maps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against</a:t>
            </a:r>
            <a:r>
              <a:rPr lang="it-IT" dirty="0"/>
              <a:t> </a:t>
            </a:r>
            <a:r>
              <a:rPr lang="it-IT" dirty="0" err="1"/>
              <a:t>probit</a:t>
            </a:r>
            <a:r>
              <a:rPr lang="it-IT" dirty="0"/>
              <a:t>, </a:t>
            </a:r>
            <a:r>
              <a:rPr lang="it-IT" dirty="0" err="1"/>
              <a:t>logit</a:t>
            </a:r>
            <a:r>
              <a:rPr lang="it-IT" dirty="0"/>
              <a:t>, etc..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refers</a:t>
            </a:r>
            <a:r>
              <a:rPr lang="it-IT" dirty="0"/>
              <a:t> to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ultimate </a:t>
            </a:r>
            <a:r>
              <a:rPr lang="it-IT" dirty="0" err="1"/>
              <a:t>interest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the </a:t>
            </a:r>
            <a:r>
              <a:rPr lang="it-IT" dirty="0" err="1"/>
              <a:t>interpretation</a:t>
            </a:r>
            <a:r>
              <a:rPr lang="it-IT" dirty="0"/>
              <a:t> of the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becomes</a:t>
            </a:r>
            <a:r>
              <a:rPr lang="it-IT" dirty="0"/>
              <a:t> first </a:t>
            </a:r>
            <a:r>
              <a:rPr lang="it-IT" dirty="0" err="1"/>
              <a:t>order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projection</a:t>
            </a:r>
            <a:r>
              <a:rPr lang="it-IT" dirty="0"/>
              <a:t> </a:t>
            </a:r>
            <a:r>
              <a:rPr lang="it-IT" dirty="0" err="1"/>
              <a:t>exceeds</a:t>
            </a:r>
            <a:r>
              <a:rPr lang="it-IT" dirty="0"/>
              <a:t> 0 or 1 </a:t>
            </a:r>
            <a:r>
              <a:rPr lang="it-IT" dirty="0" err="1"/>
              <a:t>is</a:t>
            </a:r>
            <a:r>
              <a:rPr lang="it-IT" dirty="0"/>
              <a:t> second </a:t>
            </a:r>
            <a:r>
              <a:rPr lang="it-IT" dirty="0" err="1"/>
              <a:t>order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6417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323748-8942-A59E-AD07-110DCEE3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5B88A6-A7CC-9857-2A4D-B81557B83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13342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303471-FE54-F178-6D18-121DC2D4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DEDF0F-2153-8EBF-A312-567FD78E74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 err="1"/>
                  <a:t>Remember</a:t>
                </a:r>
                <a:r>
                  <a:rPr lang="it-IT" dirty="0"/>
                  <a:t> the </a:t>
                </a:r>
                <a:r>
                  <a:rPr lang="it-IT" dirty="0" err="1"/>
                  <a:t>reasoning</a:t>
                </a:r>
                <a:r>
                  <a:rPr lang="it-IT" dirty="0"/>
                  <a:t>: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the switching </a:t>
                </a:r>
                <a:r>
                  <a:rPr lang="it-IT" dirty="0" err="1"/>
                  <a:t>regression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transparent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 </a:t>
                </a:r>
                <a:r>
                  <a:rPr lang="it-IT" dirty="0" err="1"/>
                  <a:t>interpretation</a:t>
                </a: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would</a:t>
                </a:r>
                <a:r>
                  <a:rPr lang="it-IT" dirty="0"/>
                  <a:t> like to estimate the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dirty="0"/>
                  <a:t>: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of switching status</a:t>
                </a:r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need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assumptions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DEDF0F-2153-8EBF-A312-567FD78E74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876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0D106-6ED4-A5E7-497F-F7971746F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742DEC-0241-9520-25A2-695C1112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3BFF2D-56F9-1045-CF39-B3FDA43BBC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Remember the </a:t>
                </a:r>
                <a:r>
                  <a:rPr lang="it-IT" dirty="0" err="1"/>
                  <a:t>reasoning</a:t>
                </a:r>
                <a:r>
                  <a:rPr lang="it-IT" dirty="0"/>
                  <a:t>: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the switching </a:t>
                </a:r>
                <a:r>
                  <a:rPr lang="it-IT" dirty="0" err="1"/>
                  <a:t>regression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transparent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 </a:t>
                </a:r>
                <a:r>
                  <a:rPr lang="it-IT" dirty="0" err="1"/>
                  <a:t>interpretation</a:t>
                </a: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would</a:t>
                </a:r>
                <a:r>
                  <a:rPr lang="it-IT" dirty="0"/>
                  <a:t> like to estimate the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dirty="0"/>
                  <a:t>: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of switching status</a:t>
                </a:r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need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assumptions</a:t>
                </a:r>
                <a:endParaRPr lang="it-IT" dirty="0"/>
              </a:p>
              <a:p>
                <a:pPr lvl="1"/>
                <a:r>
                  <a:rPr lang="it-IT" dirty="0"/>
                  <a:t>One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trivial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b="0" dirty="0"/>
              </a:p>
              <a:p>
                <a:pPr lvl="1"/>
                <a:r>
                  <a:rPr lang="it-IT" dirty="0"/>
                  <a:t>The </a:t>
                </a:r>
                <a:r>
                  <a:rPr lang="it-IT" dirty="0" err="1"/>
                  <a:t>other</a:t>
                </a:r>
                <a:r>
                  <a:rPr lang="it-IT" dirty="0"/>
                  <a:t> one </a:t>
                </a:r>
                <a:r>
                  <a:rPr lang="it-IT" dirty="0" err="1"/>
                  <a:t>is</a:t>
                </a:r>
                <a:r>
                  <a:rPr lang="it-IT" dirty="0"/>
                  <a:t> key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 </a:t>
                </a:r>
                <a:r>
                  <a:rPr lang="it-IT" dirty="0" err="1"/>
                  <a:t>mean</a:t>
                </a:r>
                <a:r>
                  <a:rPr lang="it-IT" dirty="0"/>
                  <a:t> </a:t>
                </a:r>
                <a:r>
                  <a:rPr lang="it-IT" dirty="0" err="1"/>
                  <a:t>independence</a:t>
                </a:r>
                <a:endParaRPr lang="it-IT" dirty="0"/>
              </a:p>
              <a:p>
                <a:pPr lvl="2"/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3BFF2D-56F9-1045-CF39-B3FDA43BBC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5754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4935-F0C2-7ACF-EC03-79A4A998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What is mean independence?</a:t>
            </a:r>
          </a:p>
        </p:txBody>
      </p:sp>
      <p:graphicFrame>
        <p:nvGraphicFramePr>
          <p:cNvPr id="6" name="Tabla 4">
            <a:extLst>
              <a:ext uri="{FF2B5EF4-FFF2-40B4-BE49-F238E27FC236}">
                <a16:creationId xmlns:a16="http://schemas.microsoft.com/office/drawing/2014/main" id="{BFC4C8C5-4174-4974-F60D-33F970545B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8128000" cy="30808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9546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783545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596586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46028672"/>
                    </a:ext>
                  </a:extLst>
                </a:gridCol>
              </a:tblGrid>
              <a:tr h="770202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Soft</a:t>
                      </a:r>
                      <a:r>
                        <a:rPr lang="es-CO" dirty="0"/>
                        <a:t> </a:t>
                      </a:r>
                      <a:r>
                        <a:rPr lang="es-CO" dirty="0" err="1"/>
                        <a:t>Skill</a:t>
                      </a:r>
                      <a:r>
                        <a:rPr lang="es-CO" dirty="0"/>
                        <a:t>=H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Soft</a:t>
                      </a:r>
                      <a:r>
                        <a:rPr lang="es-CO" dirty="0"/>
                        <a:t> </a:t>
                      </a:r>
                      <a:r>
                        <a:rPr lang="es-CO" dirty="0" err="1"/>
                        <a:t>Skill</a:t>
                      </a:r>
                      <a:r>
                        <a:rPr lang="es-CO" dirty="0"/>
                        <a:t>=L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83919"/>
                  </a:ext>
                </a:extLst>
              </a:tr>
              <a:tr h="770202">
                <a:tc>
                  <a:txBody>
                    <a:bodyPr/>
                    <a:lstStyle/>
                    <a:p>
                      <a:r>
                        <a:rPr lang="es-CO" dirty="0" err="1"/>
                        <a:t>Graduated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227602"/>
                  </a:ext>
                </a:extLst>
              </a:tr>
              <a:tr h="770202">
                <a:tc>
                  <a:txBody>
                    <a:bodyPr/>
                    <a:lstStyle/>
                    <a:p>
                      <a:r>
                        <a:rPr lang="es-CO" dirty="0"/>
                        <a:t>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960078"/>
                  </a:ext>
                </a:extLst>
              </a:tr>
              <a:tr h="770202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58025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59B2236C-4028-B327-94FD-B469EF3B11B2}"/>
              </a:ext>
            </a:extLst>
          </p:cNvPr>
          <p:cNvSpPr txBox="1"/>
          <p:nvPr/>
        </p:nvSpPr>
        <p:spPr>
          <a:xfrm>
            <a:off x="604012" y="5116915"/>
            <a:ext cx="10983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E[u]=2*0.53+1*0.47=1.53</a:t>
            </a:r>
          </a:p>
          <a:p>
            <a:r>
              <a:rPr lang="it-IT" sz="3200" dirty="0"/>
              <a:t>E[u|G]=2*E[u|G]+E[u|G]=20.16/0.3+0.14/0.3=1.53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ECC638-D56C-F218-191B-5258B4E0C6B7}"/>
              </a:ext>
            </a:extLst>
          </p:cNvPr>
          <p:cNvGrpSpPr/>
          <p:nvPr/>
        </p:nvGrpSpPr>
        <p:grpSpPr>
          <a:xfrm>
            <a:off x="2989728" y="3255264"/>
            <a:ext cx="6813720" cy="2169360"/>
            <a:chOff x="2989728" y="3255264"/>
            <a:chExt cx="6813720" cy="2169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1C41332-74F5-6D67-8619-204AA42F955D}"/>
                    </a:ext>
                  </a:extLst>
                </p14:cNvPr>
                <p14:cNvContentPartPr/>
                <p14:nvPr/>
              </p14:nvContentPartPr>
              <p14:xfrm>
                <a:off x="2989728" y="3396744"/>
                <a:ext cx="6666120" cy="2027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1C41332-74F5-6D67-8619-204AA42F95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54088" y="3181104"/>
                  <a:ext cx="6737760" cy="24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6738DA3-DE16-E6E7-CC02-622012E2895A}"/>
                    </a:ext>
                  </a:extLst>
                </p14:cNvPr>
                <p14:cNvContentPartPr/>
                <p14:nvPr/>
              </p14:nvContentPartPr>
              <p14:xfrm>
                <a:off x="9472248" y="3255264"/>
                <a:ext cx="331200" cy="335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6738DA3-DE16-E6E7-CC02-622012E289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36608" y="3039624"/>
                  <a:ext cx="402840" cy="767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8F15EB-06E5-E6A9-BBB9-91211435B538}"/>
              </a:ext>
            </a:extLst>
          </p:cNvPr>
          <p:cNvSpPr txBox="1"/>
          <p:nvPr/>
        </p:nvSpPr>
        <p:spPr>
          <a:xfrm>
            <a:off x="9262656" y="1949694"/>
            <a:ext cx="2536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Technically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in </a:t>
            </a:r>
            <a:r>
              <a:rPr lang="it-IT" dirty="0" err="1"/>
              <a:t>deviation</a:t>
            </a:r>
            <a:r>
              <a:rPr lang="it-IT" dirty="0"/>
              <a:t> from the </a:t>
            </a:r>
            <a:r>
              <a:rPr lang="it-IT" dirty="0" err="1"/>
              <a:t>mean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clearer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way</a:t>
            </a:r>
          </a:p>
        </p:txBody>
      </p:sp>
    </p:spTree>
    <p:extLst>
      <p:ext uri="{BB962C8B-B14F-4D97-AF65-F5344CB8AC3E}">
        <p14:creationId xmlns:p14="http://schemas.microsoft.com/office/powerpoint/2010/main" val="4426067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ADC05-28B8-91B9-89C1-19B8AAA4D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What is mean independence?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8132D9B-6D36-0F52-705A-C8C15B9E5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7627" y="2234160"/>
            <a:ext cx="5696745" cy="353426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E51B954-509D-8A31-3AB9-F0CDCDF6E706}"/>
              </a:ext>
            </a:extLst>
          </p:cNvPr>
          <p:cNvSpPr txBox="1"/>
          <p:nvPr/>
        </p:nvSpPr>
        <p:spPr>
          <a:xfrm>
            <a:off x="7958666" y="6096000"/>
            <a:ext cx="405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Source: Angrist and Pischke 2009</a:t>
            </a:r>
          </a:p>
        </p:txBody>
      </p:sp>
    </p:spTree>
    <p:extLst>
      <p:ext uri="{BB962C8B-B14F-4D97-AF65-F5344CB8AC3E}">
        <p14:creationId xmlns:p14="http://schemas.microsoft.com/office/powerpoint/2010/main" val="1855270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22ED8-7B82-0EAB-5107-1EF8A0EB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work with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C9474AC-9C64-D460-57F8-8402FF59E7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What do we observe? We observe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it-IT" dirty="0"/>
              </a:p>
              <a:p>
                <a:r>
                  <a:rPr lang="it-IT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is a random vector, and is i.i.d.</a:t>
                </a:r>
              </a:p>
              <a:p>
                <a:r>
                  <a:rPr lang="it-IT" dirty="0"/>
                  <a:t>The causal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CO" b="0" dirty="0"/>
              </a:p>
              <a:p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it-IT" dirty="0"/>
                  <a:t> contains all other factors </a:t>
                </a:r>
                <a:r>
                  <a:rPr lang="it-IT" i="1" dirty="0"/>
                  <a:t>explaining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Given what we observe, we can compute means. Without loss of generality,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groupChr>
                      <m:groupChrPr>
                        <m:chr m:val="→"/>
                        <m:pos m:val="top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groupChr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=1]</m:t>
                    </m:r>
                  </m:oMath>
                </a14:m>
                <a:r>
                  <a:rPr lang="it-IT" dirty="0"/>
                  <a:t>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groupChr>
                      <m:groupChrPr>
                        <m:chr m:val="→"/>
                        <m:pos m:val="top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s-CO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groupChr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C9474AC-9C64-D460-57F8-8402FF59E7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4706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CA25A7F-F5C1-7905-C902-81358405FE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 and OLS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CA25A7F-F5C1-7905-C902-81358405FE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3FC5CEA-9433-F410-DE6E-C656487158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it-IT" dirty="0"/>
                  <a:t>Under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=0, we have two conditions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CO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/>
              </a:p>
              <a:p>
                <a:pPr marL="0" lvl="1" indent="0"/>
                <a:r>
                  <a:rPr lang="it-IT" dirty="0"/>
                  <a:t> </a:t>
                </a:r>
                <a:r>
                  <a:rPr lang="it-IT" sz="2800" dirty="0"/>
                  <a:t>We don’t have access to the population, we have access to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800" dirty="0"/>
                  <a:t> and we can use the sample counterparts to estimate the parameters</a:t>
                </a:r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2400" dirty="0"/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nary>
                      <m:naryPr>
                        <m:chr m:val="∑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it-IT" sz="240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acc>
                      <m:accPr>
                        <m:chr m:val="̅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it-IT" sz="2400" dirty="0"/>
              </a:p>
              <a:p>
                <a:pPr marL="0" lvl="2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s-CO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sz="2400" b="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𝐶𝑜𝑣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endParaRPr lang="it-IT" sz="2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3FC5CEA-9433-F410-DE6E-C656487158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33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3200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45C39-FF0D-FF63-1F9A-87B0A8469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CDB2E8B9-A24E-2FAA-F2DD-CF9E96338D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 and OLS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CDB2E8B9-A24E-2FAA-F2DD-CF9E96338D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D846E96-86BE-D160-D746-F0F7BE0FFC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it-IT" dirty="0"/>
                  <a:t>Under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=0, we have two conditions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CO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/>
              </a:p>
              <a:p>
                <a:pPr marL="0" lvl="1" indent="0"/>
                <a:r>
                  <a:rPr lang="it-IT" dirty="0"/>
                  <a:t> </a:t>
                </a:r>
                <a:r>
                  <a:rPr lang="it-IT" sz="2800" dirty="0"/>
                  <a:t>We don’t have access to the population, we have access to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800" dirty="0"/>
                  <a:t> and we can use the sample counterparts to estimate the parameters</a:t>
                </a:r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2400" dirty="0"/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nary>
                      <m:naryPr>
                        <m:chr m:val="∑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it-IT" sz="240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acc>
                      <m:accPr>
                        <m:chr m:val="̅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it-IT" sz="2400" dirty="0"/>
              </a:p>
              <a:p>
                <a:pPr marL="0" lvl="2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s-CO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sz="2400" b="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𝐶𝑜𝑣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endParaRPr lang="it-IT" sz="2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D846E96-86BE-D160-D746-F0F7BE0FFC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33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97657AE-5A03-D297-BF1F-601B43EF521B}"/>
              </a:ext>
            </a:extLst>
          </p:cNvPr>
          <p:cNvGrpSpPr/>
          <p:nvPr/>
        </p:nvGrpSpPr>
        <p:grpSpPr>
          <a:xfrm>
            <a:off x="7734312" y="1690688"/>
            <a:ext cx="3165840" cy="4791600"/>
            <a:chOff x="7085088" y="905184"/>
            <a:chExt cx="3165840" cy="4791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8D3C168-2F1A-5E37-38E7-D5CA243768D6}"/>
                    </a:ext>
                  </a:extLst>
                </p14:cNvPr>
                <p14:cNvContentPartPr/>
                <p14:nvPr/>
              </p14:nvContentPartPr>
              <p14:xfrm>
                <a:off x="7085088" y="1032624"/>
                <a:ext cx="3165840" cy="4664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8D3C168-2F1A-5E37-38E7-D5CA243768D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49088" y="816624"/>
                  <a:ext cx="3237480" cy="50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2C96809-563D-2CA4-0A70-A0696D76FF88}"/>
                    </a:ext>
                  </a:extLst>
                </p14:cNvPr>
                <p14:cNvContentPartPr/>
                <p14:nvPr/>
              </p14:nvContentPartPr>
              <p14:xfrm>
                <a:off x="7817688" y="905184"/>
                <a:ext cx="208080" cy="293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2C96809-563D-2CA4-0A70-A0696D76FF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82048" y="689184"/>
                  <a:ext cx="279720" cy="72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D72419-1035-2CAE-F9BE-400E1E41A895}"/>
                  </a:ext>
                </a:extLst>
              </p:cNvPr>
              <p:cNvSpPr txBox="1"/>
              <p:nvPr/>
            </p:nvSpPr>
            <p:spPr>
              <a:xfrm>
                <a:off x="8025768" y="173736"/>
                <a:ext cx="3925440" cy="2009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𝑋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𝑋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D72419-1035-2CAE-F9BE-400E1E41A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768" y="173736"/>
                <a:ext cx="3925440" cy="2009140"/>
              </a:xfrm>
              <a:prstGeom prst="rect">
                <a:avLst/>
              </a:prstGeom>
              <a:blipFill>
                <a:blip r:embed="rId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2745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9F5766-413D-0D62-58D0-1ADBBBA1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Alternative story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7246EF2-6531-CEA3-A8A0-FBFE5FA62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it-IT" dirty="0"/>
                  <a:t>Given whatever estimator, we can compute the predicted value for each </a:t>
                </a:r>
                <a:r>
                  <a:rPr lang="it-IT" i="1" dirty="0"/>
                  <a:t>i,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s-CO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sSub>
                      <m:sSub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CO" i="1" dirty="0">
                  <a:ea typeface="Cambria Math" panose="02040503050406030204" pitchFamily="18" charset="0"/>
                </a:endParaRPr>
              </a:p>
              <a:p>
                <a:pPr algn="just"/>
                <a:r>
                  <a:rPr lang="it-IT" dirty="0"/>
                  <a:t>For each i=1, ..., n we will have a residual, a prediction error,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CO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s-CO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it-IT" sz="2800" b="0" dirty="0"/>
              </a:p>
              <a:p>
                <a:pPr algn="just"/>
                <a:r>
                  <a:rPr lang="it-IT" dirty="0" err="1"/>
                  <a:t>If</a:t>
                </a:r>
                <a:r>
                  <a:rPr lang="it-IT" dirty="0"/>
                  <a:t> we measure the goodness of our approximation via the square of the mistake, we will get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it-IT" dirty="0"/>
                  <a:t>. If we want to minimize it, we find exactly the OLS solution</a:t>
                </a:r>
              </a:p>
              <a:p>
                <a:pPr algn="just"/>
                <a:endParaRPr lang="it-IT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7246EF2-6531-CEA3-A8A0-FBFE5FA62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1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046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B6F9-648B-E666-B4D2-13F2B638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age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B881B8-BC26-7D0F-69DD-309EF53E1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question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59DAFA-79D1-04EF-570D-2354D78ADB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4812" y="2234160"/>
            <a:ext cx="4296375" cy="3534268"/>
          </a:xfrm>
        </p:spPr>
      </p:pic>
    </p:spTree>
    <p:extLst>
      <p:ext uri="{BB962C8B-B14F-4D97-AF65-F5344CB8AC3E}">
        <p14:creationId xmlns:p14="http://schemas.microsoft.com/office/powerpoint/2010/main" val="21127624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8EBDCD-E47E-4DD8-BBE4-FDCF3CAA7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LaLonde Study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34FDE5-C562-4474-9B41-EC2819BD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National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Supported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Work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Demonstration</a:t>
            </a:r>
            <a:r>
              <a:rPr lang="es-CO" sz="180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(NSW):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low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employability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subjects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(AFDC: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women, ex-drug addicts, ex-criminal offenders, and high school dropouts of both sexes &amp; similar male program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s-CO" sz="1800" dirty="0" err="1">
                <a:latin typeface="Times New Roman" panose="02020603050405020304" pitchFamily="18" charset="0"/>
              </a:rPr>
              <a:t>Treatment</a:t>
            </a:r>
            <a:r>
              <a:rPr lang="es-CO" sz="1800" dirty="0">
                <a:latin typeface="Times New Roman" panose="02020603050405020304" pitchFamily="18" charset="0"/>
              </a:rPr>
              <a:t> versus control:</a:t>
            </a:r>
          </a:p>
          <a:p>
            <a:pPr lvl="1">
              <a:lnSpc>
                <a:spcPct val="150000"/>
              </a:lnSpc>
            </a:pPr>
            <a:r>
              <a:rPr lang="es-CO" sz="1400" dirty="0">
                <a:latin typeface="Times New Roman" panose="02020603050405020304" pitchFamily="18" charset="0"/>
              </a:rPr>
              <a:t>T: 9-18 </a:t>
            </a:r>
            <a:r>
              <a:rPr lang="es-CO" sz="1400" dirty="0" err="1">
                <a:latin typeface="Times New Roman" panose="02020603050405020304" pitchFamily="18" charset="0"/>
              </a:rPr>
              <a:t>months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of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employment</a:t>
            </a:r>
            <a:r>
              <a:rPr lang="es-CO" sz="1400" dirty="0">
                <a:latin typeface="Times New Roman" panose="02020603050405020304" pitchFamily="18" charset="0"/>
              </a:rPr>
              <a:t> and </a:t>
            </a:r>
            <a:r>
              <a:rPr lang="es-CO" sz="1400" dirty="0" err="1">
                <a:latin typeface="Times New Roman" panose="02020603050405020304" pitchFamily="18" charset="0"/>
              </a:rPr>
              <a:t>counseling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to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discuss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problems</a:t>
            </a:r>
            <a:r>
              <a:rPr lang="es-CO" sz="1400" dirty="0">
                <a:latin typeface="Times New Roman" panose="02020603050405020304" pitchFamily="18" charset="0"/>
              </a:rPr>
              <a:t> and </a:t>
            </a:r>
            <a:r>
              <a:rPr lang="es-CO" sz="1400" dirty="0" err="1">
                <a:latin typeface="Times New Roman" panose="02020603050405020304" pitchFamily="18" charset="0"/>
              </a:rPr>
              <a:t>provide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suggestions</a:t>
            </a:r>
            <a:endParaRPr lang="es-CO" sz="1400" dirty="0">
              <a:latin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s-CO" sz="1400" dirty="0">
                <a:latin typeface="Times New Roman" panose="02020603050405020304" pitchFamily="18" charset="0"/>
              </a:rPr>
              <a:t>C: just following </a:t>
            </a:r>
          </a:p>
          <a:p>
            <a:pPr algn="l">
              <a:lnSpc>
                <a:spcPct val="150000"/>
              </a:lnSpc>
            </a:pPr>
            <a:r>
              <a:rPr lang="es-CO" sz="1800" dirty="0" err="1">
                <a:latin typeface="Times New Roman" panose="02020603050405020304" pitchFamily="18" charset="0"/>
              </a:rPr>
              <a:t>Baseline</a:t>
            </a:r>
            <a:r>
              <a:rPr lang="es-CO" sz="1800" dirty="0">
                <a:latin typeface="Times New Roman" panose="02020603050405020304" pitchFamily="18" charset="0"/>
              </a:rPr>
              <a:t>, data </a:t>
            </a:r>
            <a:r>
              <a:rPr lang="es-CO" sz="1800" dirty="0" err="1">
                <a:latin typeface="Times New Roman" panose="02020603050405020304" pitchFamily="18" charset="0"/>
              </a:rPr>
              <a:t>every</a:t>
            </a:r>
            <a:r>
              <a:rPr lang="es-CO" sz="1800" dirty="0">
                <a:latin typeface="Times New Roman" panose="02020603050405020304" pitchFamily="18" charset="0"/>
              </a:rPr>
              <a:t> 9 </a:t>
            </a:r>
            <a:r>
              <a:rPr lang="es-CO" sz="1800" dirty="0" err="1">
                <a:latin typeface="Times New Roman" panose="02020603050405020304" pitchFamily="18" charset="0"/>
              </a:rPr>
              <a:t>months</a:t>
            </a:r>
            <a:r>
              <a:rPr lang="es-CO" sz="1800" dirty="0">
                <a:latin typeface="Times New Roman" panose="02020603050405020304" pitchFamily="18" charset="0"/>
              </a:rPr>
              <a:t>, up </a:t>
            </a:r>
            <a:r>
              <a:rPr lang="es-CO" sz="1800" dirty="0" err="1">
                <a:latin typeface="Times New Roman" panose="02020603050405020304" pitchFamily="18" charset="0"/>
              </a:rPr>
              <a:t>to</a:t>
            </a:r>
            <a:r>
              <a:rPr lang="es-CO" sz="1800" dirty="0">
                <a:latin typeface="Times New Roman" panose="02020603050405020304" pitchFamily="18" charset="0"/>
              </a:rPr>
              <a:t> 4 </a:t>
            </a:r>
            <a:r>
              <a:rPr lang="en-US" sz="1800" dirty="0">
                <a:latin typeface="Times New Roman" panose="02020603050405020304" pitchFamily="18" charset="0"/>
              </a:rPr>
              <a:t>recollections</a:t>
            </a:r>
            <a:r>
              <a:rPr lang="es-CO" sz="1800" dirty="0">
                <a:latin typeface="Times New Roman" panose="02020603050405020304" pitchFamily="18" charset="0"/>
              </a:rPr>
              <a:t> ex post (</a:t>
            </a:r>
            <a:r>
              <a:rPr lang="es-CO" sz="1800" dirty="0" err="1">
                <a:latin typeface="Times New Roman" panose="02020603050405020304" pitchFamily="18" charset="0"/>
              </a:rPr>
              <a:t>some</a:t>
            </a:r>
            <a:r>
              <a:rPr lang="es-CO" sz="1800" dirty="0">
                <a:latin typeface="Times New Roman" panose="02020603050405020304" pitchFamily="18" charset="0"/>
              </a:rPr>
              <a:t> </a:t>
            </a:r>
            <a:r>
              <a:rPr lang="es-CO" sz="1800" dirty="0" err="1">
                <a:latin typeface="Times New Roman" panose="02020603050405020304" pitchFamily="18" charset="0"/>
              </a:rPr>
              <a:t>attrition</a:t>
            </a:r>
            <a:r>
              <a:rPr lang="es-CO" sz="1800" dirty="0">
                <a:latin typeface="Times New Roman" panose="02020603050405020304" pitchFamily="18" charset="0"/>
              </a:rPr>
              <a:t>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843756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424DCE9-0E7D-4A62-9D49-98FB6062B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470" y="643467"/>
            <a:ext cx="96190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004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424DCE9-0E7D-4A62-9D49-98FB6062B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470" y="643467"/>
            <a:ext cx="9619059" cy="557106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A275C6F-6A83-1DF8-C8CC-4732AA095645}"/>
              </a:ext>
            </a:extLst>
          </p:cNvPr>
          <p:cNvSpPr/>
          <p:nvPr/>
        </p:nvSpPr>
        <p:spPr>
          <a:xfrm>
            <a:off x="1026941" y="1913467"/>
            <a:ext cx="9619057" cy="474133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860CF56-5C78-D7A4-7048-71F0874B3D7F}"/>
              </a:ext>
            </a:extLst>
          </p:cNvPr>
          <p:cNvSpPr/>
          <p:nvPr/>
        </p:nvSpPr>
        <p:spPr>
          <a:xfrm>
            <a:off x="891475" y="3049172"/>
            <a:ext cx="9619058" cy="608428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14030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C9BA6-09DA-3CA2-8C44-E944BFE3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look «</a:t>
            </a:r>
            <a:r>
              <a:rPr lang="it-IT" dirty="0" err="1"/>
              <a:t>practically</a:t>
            </a:r>
            <a:r>
              <a:rPr lang="it-IT" dirty="0"/>
              <a:t>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DE24C6-4E3D-D451-898E-62EAE5418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Data from the </a:t>
            </a:r>
            <a:r>
              <a:rPr lang="it-IT" dirty="0" err="1"/>
              <a:t>experiment</a:t>
            </a:r>
            <a:endParaRPr lang="it-IT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DA8AB61C-77FF-4772-270C-26E869EBBC1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01864850"/>
              </p:ext>
            </p:extLst>
          </p:nvPr>
        </p:nvGraphicFramePr>
        <p:xfrm>
          <a:off x="839788" y="2505075"/>
          <a:ext cx="51577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2964242305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847172431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4500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iid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7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64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022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954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1343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0BF5CEF-4D90-40BF-B4E1-CBAC8BD41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data</a:t>
            </a:r>
          </a:p>
        </p:txBody>
      </p:sp>
      <p:graphicFrame>
        <p:nvGraphicFramePr>
          <p:cNvPr id="12" name="Content Placeholder 10">
            <a:extLst>
              <a:ext uri="{FF2B5EF4-FFF2-40B4-BE49-F238E27FC236}">
                <a16:creationId xmlns:a16="http://schemas.microsoft.com/office/drawing/2014/main" id="{B7C9224E-64CC-8D51-FA84-A1105734B15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272369688"/>
              </p:ext>
            </p:extLst>
          </p:nvPr>
        </p:nvGraphicFramePr>
        <p:xfrm>
          <a:off x="6172200" y="2505075"/>
          <a:ext cx="51577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2964242305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847172431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4500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iid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7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64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022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954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1343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A7F8B7-2837-F4A2-718F-28CE63229916}"/>
              </a:ext>
            </a:extLst>
          </p:cNvPr>
          <p:cNvSpPr txBox="1"/>
          <p:nvPr/>
        </p:nvSpPr>
        <p:spPr>
          <a:xfrm>
            <a:off x="839788" y="4572000"/>
            <a:ext cx="5157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comes</a:t>
            </a:r>
            <a:r>
              <a:rPr lang="it-IT" dirty="0"/>
              <a:t> out </a:t>
            </a:r>
            <a:r>
              <a:rPr lang="it-IT" dirty="0" err="1"/>
              <a:t>significant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coefficient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in </a:t>
            </a:r>
            <a:r>
              <a:rPr lang="it-IT" dirty="0" err="1"/>
              <a:t>means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result</a:t>
            </a:r>
            <a:r>
              <a:rPr lang="it-IT" dirty="0"/>
              <a:t> can be </a:t>
            </a:r>
            <a:r>
              <a:rPr lang="it-IT" dirty="0" err="1"/>
              <a:t>interpreted</a:t>
            </a:r>
            <a:r>
              <a:rPr lang="it-IT" dirty="0"/>
              <a:t> </a:t>
            </a:r>
            <a:r>
              <a:rPr lang="it-IT" dirty="0" err="1"/>
              <a:t>causally</a:t>
            </a: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BE4A57-3165-DDC3-144C-0BB8926F8457}"/>
              </a:ext>
            </a:extLst>
          </p:cNvPr>
          <p:cNvSpPr txBox="1"/>
          <p:nvPr/>
        </p:nvSpPr>
        <p:spPr>
          <a:xfrm>
            <a:off x="6172200" y="4572000"/>
            <a:ext cx="5157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comes</a:t>
            </a:r>
            <a:r>
              <a:rPr lang="it-IT" dirty="0"/>
              <a:t> out </a:t>
            </a:r>
            <a:r>
              <a:rPr lang="it-IT" dirty="0" err="1"/>
              <a:t>significant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coefficient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in </a:t>
            </a:r>
            <a:r>
              <a:rPr lang="it-IT" dirty="0" err="1"/>
              <a:t>means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result</a:t>
            </a:r>
            <a:r>
              <a:rPr lang="it-IT" dirty="0"/>
              <a:t> CANNOT be </a:t>
            </a:r>
            <a:r>
              <a:rPr lang="it-IT" dirty="0" err="1"/>
              <a:t>interpreted</a:t>
            </a:r>
            <a:r>
              <a:rPr lang="it-IT" dirty="0"/>
              <a:t> </a:t>
            </a:r>
            <a:r>
              <a:rPr lang="it-IT" dirty="0" err="1"/>
              <a:t>causally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34975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E1EA34-3C56-E9D1-4D24-99B0FB1A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Panel and FE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56C491-9EEA-EDE3-71A8-F8C722BEAF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With panel data, the </a:t>
            </a:r>
            <a:r>
              <a:rPr lang="it-IT" dirty="0" err="1"/>
              <a:t>structure</a:t>
            </a:r>
            <a:r>
              <a:rPr lang="it-IT" dirty="0"/>
              <a:t> of the data </a:t>
            </a:r>
            <a:r>
              <a:rPr lang="it-IT" dirty="0" err="1"/>
              <a:t>changes</a:t>
            </a:r>
            <a:r>
              <a:rPr lang="it-IT" dirty="0"/>
              <a:t>. </a:t>
            </a:r>
          </a:p>
          <a:p>
            <a:r>
              <a:rPr lang="it-IT" dirty="0" err="1"/>
              <a:t>Conventionally</a:t>
            </a:r>
            <a:r>
              <a:rPr lang="it-IT" dirty="0"/>
              <a:t>, the data are </a:t>
            </a:r>
            <a:r>
              <a:rPr lang="it-IT" dirty="0" err="1"/>
              <a:t>managed</a:t>
            </a:r>
            <a:r>
              <a:rPr lang="it-IT" dirty="0"/>
              <a:t> in </a:t>
            </a:r>
            <a:r>
              <a:rPr lang="it-IT" i="1" dirty="0"/>
              <a:t>long </a:t>
            </a:r>
            <a:r>
              <a:rPr lang="it-IT" dirty="0" err="1"/>
              <a:t>structure</a:t>
            </a:r>
            <a:r>
              <a:rPr lang="it-IT" dirty="0"/>
              <a:t> (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remember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choice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). With long </a:t>
            </a:r>
            <a:r>
              <a:rPr lang="it-IT" dirty="0" err="1"/>
              <a:t>structure</a:t>
            </a:r>
            <a:r>
              <a:rPr lang="it-IT" dirty="0"/>
              <a:t>, the </a:t>
            </a:r>
            <a:r>
              <a:rPr lang="it-IT" dirty="0" err="1"/>
              <a:t>iid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no </a:t>
            </a:r>
            <a:r>
              <a:rPr lang="it-IT" dirty="0" err="1"/>
              <a:t>longer</a:t>
            </a:r>
            <a:r>
              <a:rPr lang="it-IT" dirty="0"/>
              <a:t> the </a:t>
            </a:r>
            <a:r>
              <a:rPr lang="it-IT" dirty="0" err="1"/>
              <a:t>unique</a:t>
            </a:r>
            <a:r>
              <a:rPr lang="it-IT" dirty="0"/>
              <a:t> </a:t>
            </a:r>
            <a:r>
              <a:rPr lang="it-IT" dirty="0" err="1"/>
              <a:t>identifier</a:t>
            </a:r>
            <a:r>
              <a:rPr lang="it-IT" dirty="0"/>
              <a:t> of the </a:t>
            </a:r>
            <a:r>
              <a:rPr lang="it-IT" dirty="0" err="1"/>
              <a:t>observation</a:t>
            </a:r>
            <a:endParaRPr lang="it-IT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696F524-506B-294A-F42A-74F5BF8899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1444" y="2038870"/>
            <a:ext cx="4563112" cy="3924848"/>
          </a:xfrm>
        </p:spPr>
      </p:pic>
    </p:spTree>
    <p:extLst>
      <p:ext uri="{BB962C8B-B14F-4D97-AF65-F5344CB8AC3E}">
        <p14:creationId xmlns:p14="http://schemas.microsoft.com/office/powerpoint/2010/main" val="26602088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8C86-19A4-C5A0-8CC0-43176CEB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specific</a:t>
            </a:r>
            <a:r>
              <a:rPr lang="it-IT" dirty="0"/>
              <a:t> case of </a:t>
            </a:r>
            <a:r>
              <a:rPr lang="it-IT" dirty="0" err="1"/>
              <a:t>interest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F5193F-6372-6B29-6036-F6A577026E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independent</a:t>
                </a:r>
                <a:r>
                  <a:rPr lang="it-IT" dirty="0"/>
                  <a:t> </a:t>
                </a:r>
                <a:r>
                  <a:rPr lang="it-IT" dirty="0" err="1"/>
                  <a:t>variable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within</a:t>
                </a:r>
                <a:r>
                  <a:rPr lang="it-IT" dirty="0"/>
                  <a:t> </a:t>
                </a:r>
                <a:r>
                  <a:rPr lang="it-IT" dirty="0" err="1"/>
                  <a:t>subject</a:t>
                </a:r>
                <a:r>
                  <a:rPr lang="it-IT" dirty="0"/>
                  <a:t> </a:t>
                </a:r>
                <a:r>
                  <a:rPr lang="it-IT" dirty="0" err="1"/>
                  <a:t>variation</a:t>
                </a:r>
                <a:r>
                  <a:rPr lang="it-IT" dirty="0"/>
                  <a:t> (e.g. </a:t>
                </a:r>
                <a:r>
                  <a:rPr lang="it-IT" dirty="0" err="1"/>
                  <a:t>our</a:t>
                </a:r>
                <a:r>
                  <a:rPr lang="it-IT" dirty="0"/>
                  <a:t> treatment </a:t>
                </a:r>
                <a:r>
                  <a:rPr lang="it-IT" dirty="0" err="1"/>
                  <a:t>only</a:t>
                </a:r>
                <a:r>
                  <a:rPr lang="it-IT" dirty="0"/>
                  <a:t> </a:t>
                </a:r>
                <a:r>
                  <a:rPr lang="it-IT" dirty="0" err="1"/>
                  <a:t>comes</a:t>
                </a:r>
                <a:r>
                  <a:rPr lang="it-IT" dirty="0"/>
                  <a:t> in t=2)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get</a:t>
                </a:r>
                <a:r>
                  <a:rPr lang="it-IT" dirty="0"/>
                  <a:t> </a:t>
                </a:r>
                <a:r>
                  <a:rPr lang="it-IT" dirty="0" err="1"/>
                  <a:t>rid</a:t>
                </a:r>
                <a:r>
                  <a:rPr lang="it-IT" dirty="0"/>
                  <a:t> of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variables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influence</a:t>
                </a:r>
                <a:r>
                  <a:rPr lang="it-IT" dirty="0"/>
                  <a:t> the </a:t>
                </a:r>
                <a:r>
                  <a:rPr lang="it-IT" dirty="0" err="1"/>
                  <a:t>outcome</a:t>
                </a:r>
                <a:r>
                  <a:rPr lang="it-IT" dirty="0"/>
                  <a:t>, </a:t>
                </a:r>
                <a:r>
                  <a:rPr lang="it-IT" dirty="0" err="1"/>
                  <a:t>observable</a:t>
                </a:r>
                <a:r>
                  <a:rPr lang="it-IT" dirty="0"/>
                  <a:t> or </a:t>
                </a:r>
                <a:r>
                  <a:rPr lang="it-IT" dirty="0" err="1"/>
                  <a:t>not</a:t>
                </a:r>
                <a:r>
                  <a:rPr lang="it-IT" dirty="0"/>
                  <a:t>,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they</a:t>
                </a:r>
                <a:r>
                  <a:rPr lang="it-IT" dirty="0"/>
                  <a:t> do no </a:t>
                </a:r>
                <a:r>
                  <a:rPr lang="it-IT" dirty="0" err="1"/>
                  <a:t>vary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</a:t>
                </a:r>
                <a:r>
                  <a:rPr lang="it-IT" dirty="0" err="1"/>
                  <a:t>subject</a:t>
                </a: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sub>
                          </m:sSub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usual</a:t>
                </a:r>
                <a:r>
                  <a:rPr lang="it-IT" dirty="0"/>
                  <a:t>, </a:t>
                </a:r>
                <a:r>
                  <a:rPr lang="it-IT" dirty="0" err="1"/>
                  <a:t>if</a:t>
                </a:r>
                <a:r>
                  <a:rPr lang="it-IT" dirty="0"/>
                  <a:t> once </a:t>
                </a:r>
                <a:r>
                  <a:rPr lang="it-IT" dirty="0" err="1"/>
                  <a:t>eliminated</a:t>
                </a:r>
                <a:r>
                  <a:rPr lang="it-IT" dirty="0"/>
                  <a:t> the </a:t>
                </a:r>
                <a:r>
                  <a:rPr lang="it-IT" dirty="0" err="1"/>
                  <a:t>fixed</a:t>
                </a:r>
                <a:r>
                  <a:rPr lang="it-IT" dirty="0"/>
                  <a:t> component,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</a:t>
                </a:r>
                <a:r>
                  <a:rPr lang="it-IT" dirty="0" err="1"/>
                  <a:t>mean</a:t>
                </a:r>
                <a:r>
                  <a:rPr lang="it-IT" dirty="0"/>
                  <a:t> </a:t>
                </a:r>
                <a:r>
                  <a:rPr lang="it-IT" dirty="0" err="1"/>
                  <a:t>independence</a:t>
                </a:r>
                <a:r>
                  <a:rPr lang="it-IT" dirty="0"/>
                  <a:t>, </a:t>
                </a:r>
                <a:r>
                  <a:rPr lang="it-IT" dirty="0" err="1"/>
                  <a:t>we</a:t>
                </a:r>
                <a:r>
                  <a:rPr lang="it-IT" dirty="0"/>
                  <a:t> can work on the sample </a:t>
                </a:r>
                <a:r>
                  <a:rPr lang="it-IT" dirty="0" err="1"/>
                  <a:t>equivalent</a:t>
                </a:r>
                <a:r>
                  <a:rPr lang="it-IT" dirty="0"/>
                  <a:t> and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OLS on the de-</a:t>
                </a:r>
                <a:r>
                  <a:rPr lang="it-IT" dirty="0" err="1"/>
                  <a:t>meaned</a:t>
                </a:r>
                <a:r>
                  <a:rPr lang="it-IT"/>
                  <a:t> data</a:t>
                </a:r>
                <a:endParaRPr lang="it-IT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F5193F-6372-6B29-6036-F6A577026E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3369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68B4-9352-DFCD-F0E4-3AFB91FC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533A5-5E11-0BB7-20C8-02EEDCC91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2654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26C12A-7AD6-8423-07FF-4CE222EB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1A8196-317D-399B-4D50-E6CD07891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python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to </a:t>
            </a:r>
            <a:r>
              <a:rPr lang="it-IT" dirty="0" err="1"/>
              <a:t>Path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/>
              <a:t>I </a:t>
            </a:r>
            <a:r>
              <a:rPr lang="it-IT" dirty="0" err="1"/>
              <a:t>usually</a:t>
            </a:r>
            <a:r>
              <a:rPr lang="it-IT" dirty="0"/>
              <a:t> work on VS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use </a:t>
            </a:r>
            <a:r>
              <a:rPr lang="it-IT" dirty="0" err="1"/>
              <a:t>PyCharm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use the </a:t>
            </a:r>
            <a:r>
              <a:rPr lang="it-IT" dirty="0" err="1"/>
              <a:t>CoPilot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scipy</a:t>
            </a:r>
            <a:r>
              <a:rPr lang="it-IT" dirty="0"/>
              <a:t> and </a:t>
            </a:r>
            <a:r>
              <a:rPr lang="it-IT" dirty="0" err="1"/>
              <a:t>pandas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Because</a:t>
            </a:r>
            <a:r>
              <a:rPr lang="it-IT" dirty="0"/>
              <a:t> of the nature of Python (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),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effort</a:t>
            </a:r>
            <a:r>
              <a:rPr lang="it-IT" dirty="0"/>
              <a:t>-intensive part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getting</a:t>
            </a:r>
            <a:r>
              <a:rPr lang="it-IT" dirty="0"/>
              <a:t> the data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617888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BCDC-FF4B-EF54-7A76-F4E966F5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Basic of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18E82-B168-0A36-1778-59724599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clear </a:t>
            </a:r>
            <a:r>
              <a:rPr lang="it-IT" dirty="0" err="1"/>
              <a:t>whether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design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of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endParaRPr lang="it-IT" dirty="0"/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bewteen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indipendent</a:t>
            </a:r>
            <a:r>
              <a:rPr lang="it-IT" dirty="0"/>
              <a:t> test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control for the </a:t>
            </a:r>
            <a:r>
              <a:rPr lang="it-IT" dirty="0" err="1"/>
              <a:t>dependence</a:t>
            </a:r>
            <a:r>
              <a:rPr lang="it-IT" dirty="0"/>
              <a:t> in the data </a:t>
            </a:r>
          </a:p>
        </p:txBody>
      </p:sp>
    </p:spTree>
    <p:extLst>
      <p:ext uri="{BB962C8B-B14F-4D97-AF65-F5344CB8AC3E}">
        <p14:creationId xmlns:p14="http://schemas.microsoft.com/office/powerpoint/2010/main" val="11396717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98D3-A47E-3B9F-8932-9A5CA2E5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FB49F-4175-43BC-0BEF-4106C57FB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1"/>
              <a:t>The starting point if usually the t-test, which test two means</a:t>
            </a:r>
          </a:p>
          <a:p>
            <a:r>
              <a:rPr lang="en-GB" noProof="1"/>
              <a:t>Notice that a test of means is the same thing that we discussed in the regression analysis, so my recommendation is that you just use a regression</a:t>
            </a:r>
          </a:p>
          <a:p>
            <a:r>
              <a:rPr lang="en-GB" noProof="1"/>
              <a:t>The other typical tests that are used are (this is not exaustive) </a:t>
            </a:r>
          </a:p>
          <a:p>
            <a:pPr lvl="1"/>
            <a:r>
              <a:rPr lang="en-GB" noProof="1"/>
              <a:t>Wilcoxon rank sum test</a:t>
            </a:r>
          </a:p>
          <a:p>
            <a:pPr lvl="1"/>
            <a:r>
              <a:rPr lang="en-GB" noProof="1"/>
              <a:t>Chi-2 test or Fisher</a:t>
            </a:r>
          </a:p>
          <a:p>
            <a:pPr lvl="1"/>
            <a:r>
              <a:rPr lang="en-GB" noProof="1"/>
              <a:t>Kolmogorov-Smirnov</a:t>
            </a:r>
          </a:p>
          <a:p>
            <a:pPr lvl="1"/>
            <a:r>
              <a:rPr lang="en-GB" noProof="1"/>
              <a:t>Epps-Singleton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76917-A7BB-870A-9C16-DF7918734E21}"/>
              </a:ext>
            </a:extLst>
          </p:cNvPr>
          <p:cNvGrpSpPr/>
          <p:nvPr/>
        </p:nvGrpSpPr>
        <p:grpSpPr>
          <a:xfrm>
            <a:off x="5787648" y="4901328"/>
            <a:ext cx="4052160" cy="1647576"/>
            <a:chOff x="5787648" y="4901328"/>
            <a:chExt cx="4052160" cy="1647576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D55C22-45BE-8DC4-884C-61C7F293BB3E}"/>
                    </a:ext>
                  </a:extLst>
                </p14:cNvPr>
                <p14:cNvContentPartPr/>
                <p14:nvPr/>
              </p14:nvContentPartPr>
              <p14:xfrm>
                <a:off x="5787648" y="5768784"/>
                <a:ext cx="2358720" cy="12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D55C22-45BE-8DC4-884C-61C7F293BB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52008" y="5552784"/>
                  <a:ext cx="243036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3C7D6FA-5818-260C-1953-2E335FEE3351}"/>
                    </a:ext>
                  </a:extLst>
                </p14:cNvPr>
                <p14:cNvContentPartPr/>
                <p14:nvPr/>
              </p14:nvContentPartPr>
              <p14:xfrm>
                <a:off x="7863408" y="5614344"/>
                <a:ext cx="473400" cy="358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3C7D6FA-5818-260C-1953-2E335FEE335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27768" y="5398704"/>
                  <a:ext cx="54504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8D9C16D-0C98-59CF-5AC3-3EF83880CD29}"/>
                    </a:ext>
                  </a:extLst>
                </p14:cNvPr>
                <p14:cNvContentPartPr/>
                <p14:nvPr/>
              </p14:nvContentPartPr>
              <p14:xfrm>
                <a:off x="8806608" y="5283864"/>
                <a:ext cx="430920" cy="1265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8D9C16D-0C98-59CF-5AC3-3EF83880CD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70608" y="5068224"/>
                  <a:ext cx="502560" cy="16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FF1FBD2-E4BD-E06A-2873-7E637C05ADB5}"/>
                    </a:ext>
                  </a:extLst>
                </p14:cNvPr>
                <p14:cNvContentPartPr/>
                <p14:nvPr/>
              </p14:nvContentPartPr>
              <p14:xfrm>
                <a:off x="9280728" y="4901328"/>
                <a:ext cx="559080" cy="1353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FF1FBD2-E4BD-E06A-2873-7E637C05AD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45088" y="4685688"/>
                  <a:ext cx="630720" cy="178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31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AAC0-7F03-51E8-9AB7-377A99B2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terrible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836657-1ECA-8118-0A8C-4510741FE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2978" y="1825625"/>
            <a:ext cx="2846043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14:cNvPr>
              <p14:cNvContentPartPr/>
              <p14:nvPr/>
            </p14:nvContentPartPr>
            <p14:xfrm>
              <a:off x="4378968" y="5347584"/>
              <a:ext cx="1300320" cy="680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2968" y="5311944"/>
                <a:ext cx="1371960" cy="75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880B649-6987-2DE3-E475-3917015762CA}"/>
              </a:ext>
            </a:extLst>
          </p:cNvPr>
          <p:cNvGrpSpPr/>
          <p:nvPr/>
        </p:nvGrpSpPr>
        <p:grpSpPr>
          <a:xfrm>
            <a:off x="7013088" y="1344384"/>
            <a:ext cx="622440" cy="817200"/>
            <a:chOff x="7013088" y="1344384"/>
            <a:chExt cx="622440" cy="81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14:cNvPr>
                <p14:cNvContentPartPr/>
                <p14:nvPr/>
              </p14:nvContentPartPr>
              <p14:xfrm>
                <a:off x="7194888" y="1344384"/>
                <a:ext cx="440640" cy="668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58888" y="1308384"/>
                  <a:ext cx="51228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14:cNvPr>
                <p14:cNvContentPartPr/>
                <p14:nvPr/>
              </p14:nvContentPartPr>
              <p14:xfrm>
                <a:off x="7013088" y="1902024"/>
                <a:ext cx="337680" cy="25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77448" y="1866384"/>
                  <a:ext cx="409320" cy="33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14:cNvPr>
              <p14:cNvContentPartPr/>
              <p14:nvPr/>
            </p14:nvContentPartPr>
            <p14:xfrm>
              <a:off x="4505688" y="2834784"/>
              <a:ext cx="110520" cy="832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70048" y="2798784"/>
                <a:ext cx="182160" cy="9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204699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0CF4-7ED6-CC27-F735-5198ED5F8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F5F46-7CB9-676D-5DEA-9DBA1976E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Obviously</a:t>
            </a:r>
            <a:r>
              <a:rPr lang="it-IT" dirty="0"/>
              <a:t>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exists</a:t>
            </a:r>
            <a:r>
              <a:rPr lang="it-IT" dirty="0"/>
              <a:t> </a:t>
            </a:r>
            <a:r>
              <a:rPr lang="it-IT" dirty="0" err="1"/>
              <a:t>statistical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for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subjects</a:t>
            </a:r>
            <a:r>
              <a:rPr lang="it-IT" dirty="0"/>
              <a:t> design</a:t>
            </a:r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run</a:t>
            </a:r>
            <a:r>
              <a:rPr lang="it-IT" dirty="0"/>
              <a:t> a t-test,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,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worth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(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</a:t>
            </a:r>
            <a:r>
              <a:rPr lang="it-IT" dirty="0" err="1"/>
              <a:t>comparing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go for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)</a:t>
            </a:r>
          </a:p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Wilcoxon</a:t>
            </a:r>
            <a:r>
              <a:rPr lang="it-IT" dirty="0"/>
              <a:t> test (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to </a:t>
            </a:r>
            <a:r>
              <a:rPr lang="it-IT" dirty="0" err="1"/>
              <a:t>run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just compare to </a:t>
            </a:r>
            <a:r>
              <a:rPr lang="it-IT" dirty="0" err="1"/>
              <a:t>columns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76151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DC3B-C789-8501-CFB8-6FC06B0F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test </a:t>
            </a:r>
            <a:r>
              <a:rPr lang="it-IT" dirty="0" err="1"/>
              <a:t>should</a:t>
            </a:r>
            <a:r>
              <a:rPr lang="it-IT" dirty="0"/>
              <a:t>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E4472-366A-F399-3A08-AFFD31E34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answer</a:t>
            </a:r>
            <a:r>
              <a:rPr lang="it-IT" dirty="0"/>
              <a:t> I </a:t>
            </a:r>
            <a:r>
              <a:rPr lang="it-IT" dirty="0" err="1"/>
              <a:t>would</a:t>
            </a:r>
            <a:r>
              <a:rPr lang="it-IT" dirty="0"/>
              <a:t> like to </a:t>
            </a:r>
            <a:r>
              <a:rPr lang="it-IT" dirty="0" err="1"/>
              <a:t>give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scientific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(nature of the data, nature of the </a:t>
            </a:r>
            <a:r>
              <a:rPr lang="it-IT" dirty="0" err="1"/>
              <a:t>measurement</a:t>
            </a:r>
            <a:r>
              <a:rPr lang="it-IT" dirty="0"/>
              <a:t>, the </a:t>
            </a:r>
            <a:r>
              <a:rPr lang="it-IT" dirty="0" err="1"/>
              <a:t>hypothesis</a:t>
            </a:r>
            <a:r>
              <a:rPr lang="it-IT" dirty="0"/>
              <a:t>)</a:t>
            </a:r>
          </a:p>
          <a:p>
            <a:r>
              <a:rPr lang="it-IT" dirty="0"/>
              <a:t>The reality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depends</a:t>
            </a:r>
            <a:r>
              <a:rPr lang="it-IT" dirty="0"/>
              <a:t> on </a:t>
            </a:r>
            <a:r>
              <a:rPr lang="it-IT" dirty="0" err="1"/>
              <a:t>whom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convince</a:t>
            </a:r>
          </a:p>
          <a:p>
            <a:pPr lvl="1"/>
            <a:r>
              <a:rPr lang="it-IT" dirty="0"/>
              <a:t>An </a:t>
            </a:r>
            <a:r>
              <a:rPr lang="it-IT" dirty="0" err="1"/>
              <a:t>economist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asks</a:t>
            </a:r>
            <a:r>
              <a:rPr lang="it-IT" dirty="0"/>
              <a:t> for a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adjust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covariates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restrict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think </a:t>
            </a:r>
            <a:r>
              <a:rPr lang="it-IT" dirty="0" err="1"/>
              <a:t>about</a:t>
            </a:r>
            <a:r>
              <a:rPr lang="it-IT" dirty="0"/>
              <a:t> the standard </a:t>
            </a:r>
            <a:r>
              <a:rPr lang="it-IT" dirty="0" err="1"/>
              <a:t>errors</a:t>
            </a:r>
            <a:r>
              <a:rPr lang="it-IT" dirty="0"/>
              <a:t> </a:t>
            </a:r>
            <a:r>
              <a:rPr lang="it-IT" dirty="0" err="1"/>
              <a:t>etc</a:t>
            </a:r>
            <a:endParaRPr lang="it-IT" dirty="0"/>
          </a:p>
          <a:p>
            <a:pPr lvl="1"/>
            <a:r>
              <a:rPr lang="it-IT" dirty="0"/>
              <a:t>But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purists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non </a:t>
            </a:r>
            <a:r>
              <a:rPr lang="it-IT" dirty="0" err="1"/>
              <a:t>parametric</a:t>
            </a:r>
            <a:r>
              <a:rPr lang="it-IT" dirty="0"/>
              <a:t> test</a:t>
            </a:r>
          </a:p>
          <a:p>
            <a:pPr lvl="1"/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</a:t>
            </a:r>
            <a:r>
              <a:rPr lang="it-IT" dirty="0" err="1"/>
              <a:t>submitting</a:t>
            </a:r>
            <a:r>
              <a:rPr lang="it-IT" dirty="0"/>
              <a:t> to a </a:t>
            </a:r>
            <a:r>
              <a:rPr lang="it-IT" dirty="0" err="1"/>
              <a:t>pyschology</a:t>
            </a:r>
            <a:r>
              <a:rPr lang="it-IT" dirty="0"/>
              <a:t> journal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are due</a:t>
            </a:r>
          </a:p>
          <a:p>
            <a:pPr lvl="1"/>
            <a:r>
              <a:rPr lang="it-IT" dirty="0" err="1"/>
              <a:t>Pre</a:t>
            </a:r>
            <a:r>
              <a:rPr lang="it-IT" dirty="0"/>
              <a:t> </a:t>
            </a:r>
            <a:r>
              <a:rPr lang="it-IT" dirty="0" err="1"/>
              <a:t>registration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a good way to </a:t>
            </a:r>
            <a:r>
              <a:rPr lang="it-IT" dirty="0" err="1"/>
              <a:t>proceed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60991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F0977-4750-79CD-DC5E-EAE77CDE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DC5DF-CA25-E1F2-70AE-47DAAC5C4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71159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58FF-D01F-AAC6-ED47-A42708B2B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A981AE-B3CB-0891-8C71-DF4B7BB1D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research</a:t>
            </a:r>
            <a:r>
              <a:rPr lang="it-IT" dirty="0"/>
              <a:t> design </a:t>
            </a:r>
            <a:r>
              <a:rPr lang="it-IT" dirty="0" err="1"/>
              <a:t>among</a:t>
            </a:r>
            <a:r>
              <a:rPr lang="it-IT" dirty="0"/>
              <a:t> studies </a:t>
            </a:r>
            <a:r>
              <a:rPr lang="it-IT" dirty="0" err="1"/>
              <a:t>which</a:t>
            </a:r>
            <a:r>
              <a:rPr lang="it-IT" dirty="0"/>
              <a:t> make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claims</a:t>
            </a:r>
            <a:r>
              <a:rPr lang="it-IT" dirty="0"/>
              <a:t> with </a:t>
            </a:r>
            <a:r>
              <a:rPr lang="it-IT" dirty="0" err="1"/>
              <a:t>observational</a:t>
            </a:r>
            <a:r>
              <a:rPr lang="it-IT" dirty="0"/>
              <a:t> studies</a:t>
            </a:r>
          </a:p>
          <a:p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useful</a:t>
            </a:r>
            <a:r>
              <a:rPr lang="it-IT" dirty="0"/>
              <a:t> in </a:t>
            </a:r>
            <a:r>
              <a:rPr lang="it-IT" dirty="0" err="1"/>
              <a:t>experimental</a:t>
            </a:r>
            <a:r>
              <a:rPr lang="it-IT" dirty="0"/>
              <a:t> </a:t>
            </a:r>
            <a:r>
              <a:rPr lang="it-IT" dirty="0" err="1"/>
              <a:t>research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one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the </a:t>
            </a:r>
            <a:r>
              <a:rPr lang="it-IT"/>
              <a:t>differences</a:t>
            </a:r>
          </a:p>
        </p:txBody>
      </p:sp>
    </p:spTree>
    <p:extLst>
      <p:ext uri="{BB962C8B-B14F-4D97-AF65-F5344CB8AC3E}">
        <p14:creationId xmlns:p14="http://schemas.microsoft.com/office/powerpoint/2010/main" val="22417896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0AD8E-7E64-43E5-B593-C1C1833D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and Krueger (1994)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E199409-5D72-4E02-B164-7FDB2788A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New Jersey raised the minimum wage from 4.25$ to 5.05$, while Pennsylvania keeps it at 4.25$</a:t>
            </a:r>
          </a:p>
          <a:p>
            <a:r>
              <a:rPr lang="en-US" noProof="1"/>
              <a:t>Data collection:</a:t>
            </a:r>
          </a:p>
          <a:p>
            <a:pPr lvl="1"/>
            <a:r>
              <a:rPr lang="en-US" noProof="1"/>
              <a:t>Fast food: (a) they answer; (b) a lot of MW workers; (c) they will comply because of the franchise; (d) homogeneous product</a:t>
            </a:r>
          </a:p>
          <a:p>
            <a:r>
              <a:rPr lang="en-US" noProof="1"/>
              <a:t>Data: feb 1992, nov 1992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392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115BF94F-3AF6-4FD3-99B9-D6629E30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and Krueger (1994)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C7029C9D-977F-4CB0-BA35-E7F635ABF6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4585" y="2318150"/>
            <a:ext cx="4016829" cy="3366287"/>
          </a:xfrm>
        </p:spPr>
      </p:pic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7620C50E-F471-4443-AB07-F4B44A7E5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02228" y="2411209"/>
            <a:ext cx="3853543" cy="3180170"/>
          </a:xfrm>
        </p:spPr>
      </p:pic>
    </p:spTree>
    <p:extLst>
      <p:ext uri="{BB962C8B-B14F-4D97-AF65-F5344CB8AC3E}">
        <p14:creationId xmlns:p14="http://schemas.microsoft.com/office/powerpoint/2010/main" val="9244329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29DC0-4741-459C-B5F5-A4A34C1DF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El </a:t>
            </a:r>
            <a:r>
              <a:rPr lang="en-US" sz="5400" dirty="0" err="1">
                <a:solidFill>
                  <a:schemeClr val="bg1"/>
                </a:solidFill>
              </a:rPr>
              <a:t>estudio</a:t>
            </a:r>
            <a:r>
              <a:rPr lang="en-US" sz="5400" dirty="0">
                <a:solidFill>
                  <a:schemeClr val="bg1"/>
                </a:solidFill>
              </a:rPr>
              <a:t> de Card and Krueger (1994)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2137343-3779-4555-90CE-3C5FEE7CF1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859" y="1426350"/>
            <a:ext cx="4544597" cy="3997637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34D9A06-E069-4BA3-9A8F-0E71A44900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93517" y="1797537"/>
            <a:ext cx="6695795" cy="32552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C5945A3-AD30-D58F-EBA2-54869FCB4E9D}"/>
                  </a:ext>
                </a:extLst>
              </p14:cNvPr>
              <p14:cNvContentPartPr/>
              <p14:nvPr/>
            </p14:nvContentPartPr>
            <p14:xfrm>
              <a:off x="5239008" y="2898504"/>
              <a:ext cx="2752920" cy="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C5945A3-AD30-D58F-EBA2-54869FCB4E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3368" y="2826504"/>
                <a:ext cx="28245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F6B6B75-805F-8B9E-EBC7-01A0C1269A62}"/>
                  </a:ext>
                </a:extLst>
              </p14:cNvPr>
              <p14:cNvContentPartPr/>
              <p14:nvPr/>
            </p14:nvContentPartPr>
            <p14:xfrm>
              <a:off x="5183388" y="3629736"/>
              <a:ext cx="2864160" cy="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F6B6B75-805F-8B9E-EBC7-01A0C1269A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47388" y="3557736"/>
                <a:ext cx="2935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FC7303C-3B85-5A29-B522-C8278D7CD149}"/>
                  </a:ext>
                </a:extLst>
              </p14:cNvPr>
              <p14:cNvContentPartPr/>
              <p14:nvPr/>
            </p14:nvContentPartPr>
            <p14:xfrm>
              <a:off x="5184288" y="2916504"/>
              <a:ext cx="46080" cy="731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FC7303C-3B85-5A29-B522-C8278D7CD1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48288" y="2880864"/>
                <a:ext cx="117720" cy="8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F649816-B354-D0B2-1081-326C24A7F1C7}"/>
                  </a:ext>
                </a:extLst>
              </p14:cNvPr>
              <p14:cNvContentPartPr/>
              <p14:nvPr/>
            </p14:nvContentPartPr>
            <p14:xfrm>
              <a:off x="7982568" y="2898504"/>
              <a:ext cx="91800" cy="722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F649816-B354-D0B2-1081-326C24A7F1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46568" y="2862504"/>
                <a:ext cx="163440" cy="7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0059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3E82-489F-5649-0112-F00FB1C9DD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in one </a:t>
            </a:r>
            <a:r>
              <a:rPr lang="it-IT" dirty="0" err="1"/>
              <a:t>graph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FF27FE-B60D-CA64-A154-A1F7E42E3532}"/>
                  </a:ext>
                </a:extLst>
              </p14:cNvPr>
              <p14:cNvContentPartPr/>
              <p14:nvPr/>
            </p14:nvContentPartPr>
            <p14:xfrm>
              <a:off x="749088" y="1406808"/>
              <a:ext cx="720" cy="539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FF27FE-B60D-CA64-A154-A1F7E42E35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088" y="1190808"/>
                <a:ext cx="144000" cy="58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D32E69F-481A-2129-0B4A-9450EADC0E50}"/>
                  </a:ext>
                </a:extLst>
              </p14:cNvPr>
              <p14:cNvContentPartPr/>
              <p14:nvPr/>
            </p14:nvContentPartPr>
            <p14:xfrm>
              <a:off x="594288" y="1233648"/>
              <a:ext cx="307440" cy="2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D32E69F-481A-2129-0B4A-9450EADC0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648" y="1018008"/>
                <a:ext cx="3790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F9D85C6-8FCE-905E-4B87-2B68E016AC1D}"/>
                  </a:ext>
                </a:extLst>
              </p14:cNvPr>
              <p14:cNvContentPartPr/>
              <p14:nvPr/>
            </p14:nvContentPartPr>
            <p14:xfrm>
              <a:off x="731088" y="6711408"/>
              <a:ext cx="5616871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F9D85C6-8FCE-905E-4B87-2B68E016AC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089" y="6279408"/>
                <a:ext cx="5688508" cy="86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3C5246D-4029-99BE-205D-11084129ADA3}"/>
              </a:ext>
            </a:extLst>
          </p:cNvPr>
          <p:cNvGrpSpPr/>
          <p:nvPr/>
        </p:nvGrpSpPr>
        <p:grpSpPr>
          <a:xfrm>
            <a:off x="685728" y="2724768"/>
            <a:ext cx="61200" cy="360"/>
            <a:chOff x="685728" y="2724768"/>
            <a:chExt cx="6120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AB448D-D23F-8D9A-50AC-D6595D3C71A0}"/>
                    </a:ext>
                  </a:extLst>
                </p14:cNvPr>
                <p14:cNvContentPartPr/>
                <p14:nvPr/>
              </p14:nvContentPartPr>
              <p14:xfrm>
                <a:off x="685728" y="272476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AB448D-D23F-8D9A-50AC-D6595D3C71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728" y="2508768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BD9AB5-C4D9-C522-0D91-016BD95018A3}"/>
                    </a:ext>
                  </a:extLst>
                </p14:cNvPr>
                <p14:cNvContentPartPr/>
                <p14:nvPr/>
              </p14:nvContentPartPr>
              <p14:xfrm>
                <a:off x="713088" y="2724768"/>
                <a:ext cx="3384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BD9AB5-C4D9-C522-0D91-016BD95018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7448" y="2508768"/>
                  <a:ext cx="105480" cy="43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55AEAF0-22F3-BE3A-1A0B-D33077870C8A}"/>
                  </a:ext>
                </a:extLst>
              </p14:cNvPr>
              <p14:cNvContentPartPr/>
              <p14:nvPr/>
            </p14:nvContentPartPr>
            <p14:xfrm>
              <a:off x="2449008" y="1680248"/>
              <a:ext cx="93600" cy="94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55AEAF0-22F3-BE3A-1A0B-D33077870C8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13008" y="1464608"/>
                <a:ext cx="165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64E34D0-4DC3-A279-2B7B-E1A3AAADA271}"/>
                  </a:ext>
                </a:extLst>
              </p14:cNvPr>
              <p14:cNvContentPartPr/>
              <p14:nvPr/>
            </p14:nvContentPartPr>
            <p14:xfrm>
              <a:off x="695088" y="5413248"/>
              <a:ext cx="622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64E34D0-4DC3-A279-2B7B-E1A3AAADA2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9088" y="5197248"/>
                <a:ext cx="1339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529E18B-5983-304E-247D-42221C335BE6}"/>
                  </a:ext>
                </a:extLst>
              </p14:cNvPr>
              <p14:cNvContentPartPr/>
              <p14:nvPr/>
            </p14:nvContentPartPr>
            <p14:xfrm>
              <a:off x="5543748" y="2887328"/>
              <a:ext cx="66600" cy="94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529E18B-5983-304E-247D-42221C335B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08108" y="2671688"/>
                <a:ext cx="138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46AA676-9ECE-71A8-6A6D-077B742365EA}"/>
                  </a:ext>
                </a:extLst>
              </p14:cNvPr>
              <p14:cNvContentPartPr/>
              <p14:nvPr/>
            </p14:nvContentPartPr>
            <p14:xfrm>
              <a:off x="2470140" y="3838392"/>
              <a:ext cx="82080" cy="108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46AA676-9ECE-71A8-6A6D-077B742365E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4500" y="3802752"/>
                <a:ext cx="153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9A5222-5A3A-5656-E672-7F389AE5BA4D}"/>
                  </a:ext>
                </a:extLst>
              </p14:cNvPr>
              <p14:cNvContentPartPr/>
              <p14:nvPr/>
            </p14:nvContentPartPr>
            <p14:xfrm>
              <a:off x="5541696" y="3342168"/>
              <a:ext cx="66240" cy="67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9A5222-5A3A-5656-E672-7F389AE5BA4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5696" y="3306528"/>
                <a:ext cx="1378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048978C-C8D4-E459-448E-CD3913BE1CB9}"/>
                  </a:ext>
                </a:extLst>
              </p14:cNvPr>
              <p14:cNvContentPartPr/>
              <p14:nvPr/>
            </p14:nvContentPartPr>
            <p14:xfrm>
              <a:off x="2505168" y="3392568"/>
              <a:ext cx="3081960" cy="521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048978C-C8D4-E459-448E-CD3913BE1CB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69168" y="3356568"/>
                <a:ext cx="315360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9AEA56F-14C6-9332-65B2-DDDECFFF5A8E}"/>
                  </a:ext>
                </a:extLst>
              </p14:cNvPr>
              <p14:cNvContentPartPr/>
              <p14:nvPr/>
            </p14:nvContentPartPr>
            <p14:xfrm>
              <a:off x="2505168" y="1709568"/>
              <a:ext cx="3091320" cy="1244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9AEA56F-14C6-9332-65B2-DDDECFFF5A8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9168" y="1673928"/>
                <a:ext cx="3162960" cy="13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F77E62-083D-05EA-0494-EAA819409799}"/>
              </a:ext>
            </a:extLst>
          </p:cNvPr>
          <p:cNvCxnSpPr/>
          <p:nvPr/>
        </p:nvCxnSpPr>
        <p:spPr>
          <a:xfrm>
            <a:off x="2495808" y="1709568"/>
            <a:ext cx="0" cy="50018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4589B2-B878-2D15-8C51-61DE0F77CBDE}"/>
              </a:ext>
            </a:extLst>
          </p:cNvPr>
          <p:cNvCxnSpPr>
            <a:cxnSpLocks/>
          </p:cNvCxnSpPr>
          <p:nvPr/>
        </p:nvCxnSpPr>
        <p:spPr>
          <a:xfrm>
            <a:off x="5574816" y="2953728"/>
            <a:ext cx="0" cy="375768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815EAF-D852-850F-28D1-FA2CC7D237A0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28866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DFF21D-FC9E-3F5A-D40B-BB704C75AC32}"/>
              </a:ext>
            </a:extLst>
          </p:cNvPr>
          <p:cNvCxnSpPr>
            <a:cxnSpLocks/>
          </p:cNvCxnSpPr>
          <p:nvPr/>
        </p:nvCxnSpPr>
        <p:spPr>
          <a:xfrm flipH="1" flipV="1">
            <a:off x="691886" y="38852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936FED-9463-0CFB-DCD2-642BE8C482C6}"/>
              </a:ext>
            </a:extLst>
          </p:cNvPr>
          <p:cNvCxnSpPr>
            <a:cxnSpLocks/>
          </p:cNvCxnSpPr>
          <p:nvPr/>
        </p:nvCxnSpPr>
        <p:spPr>
          <a:xfrm flipH="1" flipV="1">
            <a:off x="695088" y="325108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309D356-9970-31AE-81F0-640B9E12DB01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1675712"/>
            <a:ext cx="1751579" cy="1837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89C75D-C52B-9464-0270-64870C752314}"/>
              </a:ext>
            </a:extLst>
          </p:cNvPr>
          <p:cNvSpPr txBox="1"/>
          <p:nvPr/>
        </p:nvSpPr>
        <p:spPr>
          <a:xfrm>
            <a:off x="1976149" y="6403542"/>
            <a:ext cx="110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february</a:t>
            </a:r>
            <a:endParaRPr lang="it-IT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6BF868-A1DD-AB76-B51D-FCC3EF7080B0}"/>
              </a:ext>
            </a:extLst>
          </p:cNvPr>
          <p:cNvSpPr txBox="1"/>
          <p:nvPr/>
        </p:nvSpPr>
        <p:spPr>
          <a:xfrm>
            <a:off x="4985924" y="6363844"/>
            <a:ext cx="142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november</a:t>
            </a:r>
            <a:endParaRPr lang="it-IT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CD345F-BC4C-0903-E319-8DD2A5B2ADBB}"/>
              </a:ext>
            </a:extLst>
          </p:cNvPr>
          <p:cNvSpPr txBox="1"/>
          <p:nvPr/>
        </p:nvSpPr>
        <p:spPr>
          <a:xfrm>
            <a:off x="-2880" y="145607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23.33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26218C-EC31-5671-5233-F31556A86495}"/>
              </a:ext>
            </a:extLst>
          </p:cNvPr>
          <p:cNvSpPr txBox="1"/>
          <p:nvPr/>
        </p:nvSpPr>
        <p:spPr>
          <a:xfrm>
            <a:off x="9072" y="367351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20.44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4D829B-9D90-8B2C-C266-87C213EE0739}"/>
              </a:ext>
            </a:extLst>
          </p:cNvPr>
          <p:cNvSpPr txBox="1"/>
          <p:nvPr/>
        </p:nvSpPr>
        <p:spPr>
          <a:xfrm>
            <a:off x="4570" y="304099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0B9E42-954E-DDB3-3200-80A56AB002B5}"/>
              </a:ext>
            </a:extLst>
          </p:cNvPr>
          <p:cNvSpPr txBox="1"/>
          <p:nvPr/>
        </p:nvSpPr>
        <p:spPr>
          <a:xfrm>
            <a:off x="4570" y="2655284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21.17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332C35-F0A8-4B04-3F9E-DB81170EACF6}"/>
              </a:ext>
            </a:extLst>
          </p:cNvPr>
          <p:cNvSpPr txBox="1"/>
          <p:nvPr/>
        </p:nvSpPr>
        <p:spPr>
          <a:xfrm>
            <a:off x="3493008" y="1675712"/>
            <a:ext cx="7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000000"/>
                </a:highlight>
              </a:rPr>
              <a:t>Penn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7582AF-1845-5EFC-770D-6237AC0DFDA2}"/>
              </a:ext>
            </a:extLst>
          </p:cNvPr>
          <p:cNvSpPr txBox="1"/>
          <p:nvPr/>
        </p:nvSpPr>
        <p:spPr>
          <a:xfrm>
            <a:off x="4866155" y="3555040"/>
            <a:ext cx="70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NJ</a:t>
            </a:r>
          </a:p>
        </p:txBody>
      </p:sp>
    </p:spTree>
    <p:extLst>
      <p:ext uri="{BB962C8B-B14F-4D97-AF65-F5344CB8AC3E}">
        <p14:creationId xmlns:p14="http://schemas.microsoft.com/office/powerpoint/2010/main" val="20358827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35648-3FF0-0D60-75BD-FB481A632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E343C-4ADA-1674-F7A3-4E94F8A42A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in one </a:t>
            </a:r>
            <a:r>
              <a:rPr lang="it-IT" dirty="0" err="1"/>
              <a:t>graph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5021F44-243D-1D8B-C66B-2898852AED6B}"/>
                  </a:ext>
                </a:extLst>
              </p14:cNvPr>
              <p14:cNvContentPartPr/>
              <p14:nvPr/>
            </p14:nvContentPartPr>
            <p14:xfrm>
              <a:off x="749088" y="1406808"/>
              <a:ext cx="720" cy="539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5021F44-243D-1D8B-C66B-2898852AED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088" y="1190808"/>
                <a:ext cx="144000" cy="58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F819FB2-76E0-6D00-2171-86701D279304}"/>
                  </a:ext>
                </a:extLst>
              </p14:cNvPr>
              <p14:cNvContentPartPr/>
              <p14:nvPr/>
            </p14:nvContentPartPr>
            <p14:xfrm>
              <a:off x="594288" y="1233648"/>
              <a:ext cx="307440" cy="2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F819FB2-76E0-6D00-2171-86701D2793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648" y="1018008"/>
                <a:ext cx="3790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02FB354-2412-8B29-B81E-80BC1E2FFA80}"/>
                  </a:ext>
                </a:extLst>
              </p14:cNvPr>
              <p14:cNvContentPartPr/>
              <p14:nvPr/>
            </p14:nvContentPartPr>
            <p14:xfrm>
              <a:off x="731088" y="6711408"/>
              <a:ext cx="5616871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02FB354-2412-8B29-B81E-80BC1E2FFA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089" y="6279408"/>
                <a:ext cx="5688508" cy="86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0C0FFB6D-B067-D2A2-B7A6-C866CA0F09AA}"/>
              </a:ext>
            </a:extLst>
          </p:cNvPr>
          <p:cNvGrpSpPr/>
          <p:nvPr/>
        </p:nvGrpSpPr>
        <p:grpSpPr>
          <a:xfrm>
            <a:off x="685728" y="2724768"/>
            <a:ext cx="61200" cy="360"/>
            <a:chOff x="685728" y="2724768"/>
            <a:chExt cx="6120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41FBD70-023D-C841-D86E-3C15D476953D}"/>
                    </a:ext>
                  </a:extLst>
                </p14:cNvPr>
                <p14:cNvContentPartPr/>
                <p14:nvPr/>
              </p14:nvContentPartPr>
              <p14:xfrm>
                <a:off x="685728" y="272476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41FBD70-023D-C841-D86E-3C15D47695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728" y="2508768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D77CA7-9C14-17C5-3B5D-E1A865534680}"/>
                    </a:ext>
                  </a:extLst>
                </p14:cNvPr>
                <p14:cNvContentPartPr/>
                <p14:nvPr/>
              </p14:nvContentPartPr>
              <p14:xfrm>
                <a:off x="713088" y="2724768"/>
                <a:ext cx="3384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D77CA7-9C14-17C5-3B5D-E1A8655346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7448" y="2508768"/>
                  <a:ext cx="105480" cy="43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222C3C6-57CE-180D-D46F-B8E837DD3602}"/>
                  </a:ext>
                </a:extLst>
              </p14:cNvPr>
              <p14:cNvContentPartPr/>
              <p14:nvPr/>
            </p14:nvContentPartPr>
            <p14:xfrm>
              <a:off x="2449008" y="1680248"/>
              <a:ext cx="93600" cy="94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222C3C6-57CE-180D-D46F-B8E837DD36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13008" y="1464608"/>
                <a:ext cx="165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0B1DE85-D597-BF0B-8311-41BFE1FE5617}"/>
                  </a:ext>
                </a:extLst>
              </p14:cNvPr>
              <p14:cNvContentPartPr/>
              <p14:nvPr/>
            </p14:nvContentPartPr>
            <p14:xfrm>
              <a:off x="695088" y="5413248"/>
              <a:ext cx="622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0B1DE85-D597-BF0B-8311-41BFE1FE561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9088" y="5197248"/>
                <a:ext cx="1339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752B49E-BF6F-8EB3-F9E7-5D83022D2734}"/>
                  </a:ext>
                </a:extLst>
              </p14:cNvPr>
              <p14:cNvContentPartPr/>
              <p14:nvPr/>
            </p14:nvContentPartPr>
            <p14:xfrm>
              <a:off x="5543748" y="2887328"/>
              <a:ext cx="66600" cy="94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752B49E-BF6F-8EB3-F9E7-5D83022D273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08108" y="2671688"/>
                <a:ext cx="138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07861E-7E3E-04A7-E16B-F733BE3E5CBD}"/>
                  </a:ext>
                </a:extLst>
              </p14:cNvPr>
              <p14:cNvContentPartPr/>
              <p14:nvPr/>
            </p14:nvContentPartPr>
            <p14:xfrm>
              <a:off x="2470140" y="3838392"/>
              <a:ext cx="82080" cy="108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07861E-7E3E-04A7-E16B-F733BE3E5CB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4500" y="3802752"/>
                <a:ext cx="153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C173106-F641-D723-7CE4-52F3F7A7B06F}"/>
                  </a:ext>
                </a:extLst>
              </p14:cNvPr>
              <p14:cNvContentPartPr/>
              <p14:nvPr/>
            </p14:nvContentPartPr>
            <p14:xfrm>
              <a:off x="5541696" y="3342168"/>
              <a:ext cx="66240" cy="67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C173106-F641-D723-7CE4-52F3F7A7B0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5696" y="3306528"/>
                <a:ext cx="1378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7747080-46A3-6932-149D-7F787345B9D6}"/>
                  </a:ext>
                </a:extLst>
              </p14:cNvPr>
              <p14:cNvContentPartPr/>
              <p14:nvPr/>
            </p14:nvContentPartPr>
            <p14:xfrm>
              <a:off x="2505168" y="3392568"/>
              <a:ext cx="3081960" cy="521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7747080-46A3-6932-149D-7F787345B9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69168" y="3356568"/>
                <a:ext cx="315360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7A3C0D7-382B-5CF2-070D-AF0DED12FEDA}"/>
                  </a:ext>
                </a:extLst>
              </p14:cNvPr>
              <p14:cNvContentPartPr/>
              <p14:nvPr/>
            </p14:nvContentPartPr>
            <p14:xfrm>
              <a:off x="2505168" y="1709568"/>
              <a:ext cx="3091320" cy="1244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7A3C0D7-382B-5CF2-070D-AF0DED12FED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9168" y="1673928"/>
                <a:ext cx="3162960" cy="13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3DBE20E-9DFE-FAE9-4B6F-D74501FA90F5}"/>
              </a:ext>
            </a:extLst>
          </p:cNvPr>
          <p:cNvCxnSpPr/>
          <p:nvPr/>
        </p:nvCxnSpPr>
        <p:spPr>
          <a:xfrm>
            <a:off x="2495808" y="1709568"/>
            <a:ext cx="0" cy="50018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0C3AB6-B84B-1DFF-A48F-C8148A11462D}"/>
              </a:ext>
            </a:extLst>
          </p:cNvPr>
          <p:cNvCxnSpPr>
            <a:cxnSpLocks/>
          </p:cNvCxnSpPr>
          <p:nvPr/>
        </p:nvCxnSpPr>
        <p:spPr>
          <a:xfrm>
            <a:off x="5574816" y="2953728"/>
            <a:ext cx="0" cy="375768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14816A-22A8-A7E5-FA74-4EDF02625D00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28866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B25350-BA3B-CA6F-CB0F-B3D1C14D46CF}"/>
              </a:ext>
            </a:extLst>
          </p:cNvPr>
          <p:cNvCxnSpPr>
            <a:cxnSpLocks/>
          </p:cNvCxnSpPr>
          <p:nvPr/>
        </p:nvCxnSpPr>
        <p:spPr>
          <a:xfrm flipH="1" flipV="1">
            <a:off x="691886" y="38852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42C2F71-1218-0A08-B18E-C632F1E5C039}"/>
              </a:ext>
            </a:extLst>
          </p:cNvPr>
          <p:cNvCxnSpPr>
            <a:cxnSpLocks/>
          </p:cNvCxnSpPr>
          <p:nvPr/>
        </p:nvCxnSpPr>
        <p:spPr>
          <a:xfrm flipH="1" flipV="1">
            <a:off x="695088" y="325108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3C2B1B4-BE3B-45D3-AB80-E80F0A89D891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1675712"/>
            <a:ext cx="1751579" cy="1837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15821B-D4FA-3F7E-7D6D-66BC5FF05654}"/>
              </a:ext>
            </a:extLst>
          </p:cNvPr>
          <p:cNvSpPr txBox="1"/>
          <p:nvPr/>
        </p:nvSpPr>
        <p:spPr>
          <a:xfrm>
            <a:off x="1976149" y="6403542"/>
            <a:ext cx="126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February</a:t>
            </a:r>
            <a:endParaRPr lang="it-IT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5206FE-B2A7-A4CC-3F6C-A526144E9BE1}"/>
              </a:ext>
            </a:extLst>
          </p:cNvPr>
          <p:cNvSpPr txBox="1"/>
          <p:nvPr/>
        </p:nvSpPr>
        <p:spPr>
          <a:xfrm>
            <a:off x="4985924" y="6363844"/>
            <a:ext cx="142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November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7CB243-5056-160D-FE1F-4AE85BD61C55}"/>
              </a:ext>
            </a:extLst>
          </p:cNvPr>
          <p:cNvSpPr txBox="1"/>
          <p:nvPr/>
        </p:nvSpPr>
        <p:spPr>
          <a:xfrm>
            <a:off x="-2880" y="145607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23.33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9E01F-B7F3-49EC-695E-087ECE8036C7}"/>
              </a:ext>
            </a:extLst>
          </p:cNvPr>
          <p:cNvSpPr txBox="1"/>
          <p:nvPr/>
        </p:nvSpPr>
        <p:spPr>
          <a:xfrm>
            <a:off x="9072" y="367351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20.44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106E63-BC69-5E42-98DB-060C2015790A}"/>
              </a:ext>
            </a:extLst>
          </p:cNvPr>
          <p:cNvSpPr txBox="1"/>
          <p:nvPr/>
        </p:nvSpPr>
        <p:spPr>
          <a:xfrm>
            <a:off x="4570" y="304099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E0DAE2-71C2-D47C-F8E9-FC5E5FB38828}"/>
              </a:ext>
            </a:extLst>
          </p:cNvPr>
          <p:cNvSpPr txBox="1"/>
          <p:nvPr/>
        </p:nvSpPr>
        <p:spPr>
          <a:xfrm>
            <a:off x="4570" y="2655284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21.17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D98D89-7209-F423-692E-5CADDF9E5CDA}"/>
              </a:ext>
            </a:extLst>
          </p:cNvPr>
          <p:cNvSpPr txBox="1"/>
          <p:nvPr/>
        </p:nvSpPr>
        <p:spPr>
          <a:xfrm>
            <a:off x="3493008" y="1675712"/>
            <a:ext cx="7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000000"/>
                </a:highlight>
              </a:rPr>
              <a:t>Penn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2A0441-AC32-32C3-BF87-64DD018E72CD}"/>
              </a:ext>
            </a:extLst>
          </p:cNvPr>
          <p:cNvSpPr txBox="1"/>
          <p:nvPr/>
        </p:nvSpPr>
        <p:spPr>
          <a:xfrm>
            <a:off x="4866155" y="3555040"/>
            <a:ext cx="70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NJ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42E34-9D69-7391-DB84-9CD19730A8D3}"/>
              </a:ext>
            </a:extLst>
          </p:cNvPr>
          <p:cNvSpPr txBox="1"/>
          <p:nvPr/>
        </p:nvSpPr>
        <p:spPr>
          <a:xfrm>
            <a:off x="6096000" y="1609344"/>
            <a:ext cx="59283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(on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, the </a:t>
            </a:r>
            <a:r>
              <a:rPr lang="it-IT" dirty="0" err="1"/>
              <a:t>hypothesis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«balancing» </a:t>
            </a:r>
            <a:r>
              <a:rPr lang="it-IT" dirty="0" err="1"/>
              <a:t>as</a:t>
            </a:r>
            <a:r>
              <a:rPr lang="it-IT" dirty="0"/>
              <a:t> per random </a:t>
            </a:r>
            <a:r>
              <a:rPr lang="it-IT" dirty="0" err="1"/>
              <a:t>assignment</a:t>
            </a:r>
            <a:r>
              <a:rPr lang="it-IT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Penn </a:t>
            </a:r>
            <a:r>
              <a:rPr lang="it-IT" dirty="0" err="1"/>
              <a:t>decreases</a:t>
            </a:r>
            <a:r>
              <a:rPr lang="it-IT" dirty="0"/>
              <a:t> </a:t>
            </a:r>
            <a:r>
              <a:rPr lang="it-IT" dirty="0" err="1"/>
              <a:t>employment</a:t>
            </a:r>
            <a:r>
              <a:rPr lang="it-IT" dirty="0"/>
              <a:t> from 23.33 to 21.17. A 2.16 </a:t>
            </a:r>
            <a:r>
              <a:rPr lang="it-IT" dirty="0" err="1"/>
              <a:t>reduction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NJ </a:t>
            </a:r>
            <a:r>
              <a:rPr lang="it-IT" dirty="0" err="1"/>
              <a:t>increases</a:t>
            </a:r>
            <a:r>
              <a:rPr lang="it-IT" dirty="0"/>
              <a:t> from 20.44 to 21.02, a 0.58 </a:t>
            </a:r>
            <a:r>
              <a:rPr lang="it-IT" dirty="0" err="1"/>
              <a:t>increase</a:t>
            </a:r>
            <a:r>
              <a:rPr lang="it-IT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algn="just"/>
            <a:r>
              <a:rPr lang="it-IT" dirty="0"/>
              <a:t>Here </a:t>
            </a:r>
            <a:r>
              <a:rPr lang="it-IT" dirty="0" err="1"/>
              <a:t>comes</a:t>
            </a:r>
            <a:r>
              <a:rPr lang="it-IT" dirty="0"/>
              <a:t> the </a:t>
            </a:r>
            <a:r>
              <a:rPr lang="it-IT" dirty="0" err="1"/>
              <a:t>identification</a:t>
            </a:r>
            <a:r>
              <a:rPr lang="it-IT" dirty="0"/>
              <a:t>:</a:t>
            </a:r>
          </a:p>
          <a:p>
            <a:pPr algn="just"/>
            <a:r>
              <a:rPr lang="it-IT" i="1" dirty="0" err="1"/>
              <a:t>If</a:t>
            </a:r>
            <a:r>
              <a:rPr lang="it-IT" i="1" dirty="0"/>
              <a:t> the </a:t>
            </a:r>
            <a:r>
              <a:rPr lang="it-IT" i="1" dirty="0" err="1"/>
              <a:t>counterfactual</a:t>
            </a:r>
            <a:r>
              <a:rPr lang="it-IT" i="1" dirty="0"/>
              <a:t> </a:t>
            </a:r>
            <a:r>
              <a:rPr lang="it-IT" i="1" dirty="0" err="1"/>
              <a:t>change</a:t>
            </a:r>
            <a:r>
              <a:rPr lang="it-IT" i="1" dirty="0"/>
              <a:t> in NJ </a:t>
            </a:r>
            <a:r>
              <a:rPr lang="it-IT" i="1" dirty="0" err="1"/>
              <a:t>is</a:t>
            </a:r>
            <a:r>
              <a:rPr lang="it-IT" i="1" dirty="0"/>
              <a:t> </a:t>
            </a:r>
            <a:r>
              <a:rPr lang="it-IT" i="1" dirty="0" err="1"/>
              <a:t>correctly</a:t>
            </a:r>
            <a:r>
              <a:rPr lang="it-IT" i="1" dirty="0"/>
              <a:t> </a:t>
            </a:r>
            <a:r>
              <a:rPr lang="it-IT" i="1" dirty="0" err="1"/>
              <a:t>estimated</a:t>
            </a:r>
            <a:r>
              <a:rPr lang="it-IT" i="1" dirty="0"/>
              <a:t> by the </a:t>
            </a:r>
            <a:r>
              <a:rPr lang="it-IT" i="1" dirty="0" err="1"/>
              <a:t>change</a:t>
            </a:r>
            <a:r>
              <a:rPr lang="it-IT" i="1" dirty="0"/>
              <a:t> in Penn (</a:t>
            </a:r>
            <a:r>
              <a:rPr lang="it-IT" i="1" dirty="0" err="1"/>
              <a:t>what</a:t>
            </a:r>
            <a:r>
              <a:rPr lang="it-IT" i="1" dirty="0"/>
              <a:t> </a:t>
            </a:r>
            <a:r>
              <a:rPr lang="it-IT" i="1" dirty="0" err="1"/>
              <a:t>would</a:t>
            </a:r>
            <a:r>
              <a:rPr lang="it-IT" i="1" dirty="0"/>
              <a:t> </a:t>
            </a:r>
            <a:r>
              <a:rPr lang="it-IT" i="1" dirty="0" err="1"/>
              <a:t>have</a:t>
            </a:r>
            <a:r>
              <a:rPr lang="it-IT" i="1" dirty="0"/>
              <a:t> </a:t>
            </a:r>
            <a:r>
              <a:rPr lang="it-IT" i="1" dirty="0" err="1"/>
              <a:t>happened</a:t>
            </a:r>
            <a:r>
              <a:rPr lang="it-IT" i="1" dirty="0"/>
              <a:t> </a:t>
            </a:r>
            <a:r>
              <a:rPr lang="it-IT" i="1" dirty="0" err="1"/>
              <a:t>without</a:t>
            </a:r>
            <a:r>
              <a:rPr lang="it-IT" i="1" dirty="0"/>
              <a:t> the </a:t>
            </a:r>
            <a:r>
              <a:rPr lang="it-IT" i="1" dirty="0" err="1"/>
              <a:t>change</a:t>
            </a:r>
            <a:r>
              <a:rPr lang="it-IT" i="1" dirty="0"/>
              <a:t> in minimum </a:t>
            </a:r>
            <a:r>
              <a:rPr lang="it-IT" i="1" dirty="0" err="1"/>
              <a:t>wage</a:t>
            </a:r>
            <a:r>
              <a:rPr lang="it-IT" i="1" dirty="0"/>
              <a:t>), </a:t>
            </a:r>
            <a:r>
              <a:rPr lang="it-IT" i="1" dirty="0" err="1"/>
              <a:t>then</a:t>
            </a:r>
            <a:r>
              <a:rPr lang="it-IT" i="1" dirty="0"/>
              <a:t> the </a:t>
            </a:r>
            <a:r>
              <a:rPr lang="it-IT" i="1" dirty="0" err="1"/>
              <a:t>causal</a:t>
            </a:r>
            <a:r>
              <a:rPr lang="it-IT" i="1" dirty="0"/>
              <a:t> </a:t>
            </a:r>
            <a:r>
              <a:rPr lang="it-IT" i="1" dirty="0" err="1"/>
              <a:t>effect</a:t>
            </a:r>
            <a:r>
              <a:rPr lang="it-IT" i="1" dirty="0"/>
              <a:t> of minimum </a:t>
            </a:r>
            <a:r>
              <a:rPr lang="it-IT" i="1" dirty="0" err="1"/>
              <a:t>wage</a:t>
            </a:r>
            <a:r>
              <a:rPr lang="it-IT" i="1" dirty="0"/>
              <a:t> </a:t>
            </a:r>
            <a:r>
              <a:rPr lang="it-IT" i="1" dirty="0" err="1"/>
              <a:t>is</a:t>
            </a:r>
            <a:r>
              <a:rPr lang="it-IT" i="1" dirty="0"/>
              <a:t> 0.58 – (-2.16) = 2.74 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74287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1708C-4D22-79BB-FEA9-555CA244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 with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5BE1C-C195-6D1F-FE34-A1DEC6AD5F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𝑎𝑓𝑡𝑒𝑟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𝑎𝑓𝑡𝑒𝑟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1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will</a:t>
                </a:r>
                <a:r>
                  <a:rPr lang="it-IT" dirty="0"/>
                  <a:t> be </a:t>
                </a:r>
                <a:r>
                  <a:rPr lang="it-IT" dirty="0" err="1"/>
                  <a:t>treated</a:t>
                </a:r>
                <a:r>
                  <a:rPr lang="it-IT" dirty="0"/>
                  <a:t>, 0 </a:t>
                </a:r>
                <a:r>
                  <a:rPr lang="it-IT" dirty="0" err="1"/>
                  <a:t>otherwise</a:t>
                </a:r>
                <a:r>
                  <a:rPr lang="it-IT" dirty="0"/>
                  <a:t> (dummy for NJ)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one </a:t>
                </a:r>
                <a:r>
                  <a:rPr lang="it-IT" dirty="0" err="1"/>
                  <a:t>if</a:t>
                </a:r>
                <a:r>
                  <a:rPr lang="it-IT" dirty="0"/>
                  <a:t> the </a:t>
                </a:r>
                <a:r>
                  <a:rPr lang="it-IT" dirty="0" err="1"/>
                  <a:t>observation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posterior</a:t>
                </a:r>
                <a:r>
                  <a:rPr lang="it-IT" dirty="0"/>
                  <a:t> to the </a:t>
                </a:r>
                <a:r>
                  <a:rPr lang="it-IT" dirty="0" err="1"/>
                  <a:t>assignment</a:t>
                </a:r>
                <a:r>
                  <a:rPr lang="it-IT" dirty="0"/>
                  <a:t> of the treatment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it-IT" dirty="0"/>
                  <a:t> the interaction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5BE1C-C195-6D1F-FE34-A1DEC6AD5F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91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CB79-F3CC-EA3E-DEE7-4A2F8370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294957-1C24-AEA4-612E-AF8A7D304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914" y="1825625"/>
            <a:ext cx="8252172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14:cNvPr>
              <p14:cNvContentPartPr/>
              <p14:nvPr/>
            </p14:nvContentPartPr>
            <p14:xfrm>
              <a:off x="2074608" y="1754064"/>
              <a:ext cx="459000" cy="734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8608" y="1538064"/>
                <a:ext cx="530640" cy="11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49C0F1E-EDEB-8F29-96BE-F65D760B6A4E}"/>
              </a:ext>
            </a:extLst>
          </p:cNvPr>
          <p:cNvGrpSpPr/>
          <p:nvPr/>
        </p:nvGrpSpPr>
        <p:grpSpPr>
          <a:xfrm>
            <a:off x="3483648" y="1261224"/>
            <a:ext cx="4060440" cy="1135080"/>
            <a:chOff x="3483648" y="1261224"/>
            <a:chExt cx="4060440" cy="1135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14:cNvPr>
                <p14:cNvContentPartPr/>
                <p14:nvPr/>
              </p14:nvContentPartPr>
              <p14:xfrm>
                <a:off x="3666168" y="1855944"/>
                <a:ext cx="486360" cy="540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30168" y="1639944"/>
                  <a:ext cx="558000" cy="9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14:cNvPr>
                <p14:cNvContentPartPr/>
                <p14:nvPr/>
              </p14:nvContentPartPr>
              <p14:xfrm>
                <a:off x="3483648" y="1261224"/>
                <a:ext cx="4060440" cy="787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48008" y="1045224"/>
                  <a:ext cx="4132080" cy="1218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4604F6-D570-70BA-CF5C-C1BCC2389DF1}"/>
              </a:ext>
            </a:extLst>
          </p:cNvPr>
          <p:cNvSpPr txBox="1"/>
          <p:nvPr/>
        </p:nvSpPr>
        <p:spPr>
          <a:xfrm>
            <a:off x="7699248" y="1024128"/>
            <a:ext cx="262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baseline html</a:t>
            </a:r>
          </a:p>
        </p:txBody>
      </p:sp>
    </p:spTree>
    <p:extLst>
      <p:ext uri="{BB962C8B-B14F-4D97-AF65-F5344CB8AC3E}">
        <p14:creationId xmlns:p14="http://schemas.microsoft.com/office/powerpoint/2010/main" val="37959086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EB420-9D75-E9F2-702F-9DA2B1AD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Questions</a:t>
            </a:r>
            <a:r>
              <a:rPr lang="it-IT" dirty="0"/>
              <a:t> for </a:t>
            </a:r>
            <a:r>
              <a:rPr lang="it-IT" dirty="0" err="1"/>
              <a:t>you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AF8F7A-8431-C1FF-E72F-AE0461DC9E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How do I </a:t>
                </a:r>
                <a:r>
                  <a:rPr lang="it-IT" dirty="0" err="1"/>
                  <a:t>need</a:t>
                </a:r>
                <a:r>
                  <a:rPr lang="it-IT" dirty="0"/>
                  <a:t> the data to be </a:t>
                </a:r>
                <a:r>
                  <a:rPr lang="it-IT" dirty="0" err="1"/>
                  <a:t>structured</a:t>
                </a:r>
                <a:r>
                  <a:rPr lang="it-IT" dirty="0"/>
                  <a:t>?</a:t>
                </a:r>
              </a:p>
              <a:p>
                <a:r>
                  <a:rPr lang="it-IT" dirty="0" err="1"/>
                  <a:t>If</a:t>
                </a:r>
                <a:r>
                  <a:rPr lang="it-IT" dirty="0"/>
                  <a:t> I estimate </a:t>
                </a:r>
                <a:r>
                  <a:rPr lang="it-IT" dirty="0" err="1"/>
                  <a:t>that</a:t>
                </a:r>
                <a:r>
                  <a:rPr lang="it-IT" dirty="0"/>
                  <a:t> model by OLS, can </a:t>
                </a:r>
                <a:r>
                  <a:rPr lang="it-IT" dirty="0" err="1"/>
                  <a:t>you</a:t>
                </a:r>
                <a:r>
                  <a:rPr lang="it-IT" dirty="0"/>
                  <a:t> tell me the </a:t>
                </a:r>
                <a:r>
                  <a:rPr lang="it-IT" dirty="0" err="1"/>
                  <a:t>exact</a:t>
                </a:r>
                <a:r>
                  <a:rPr lang="it-IT" dirty="0"/>
                  <a:t> </a:t>
                </a:r>
                <a:r>
                  <a:rPr lang="it-IT" dirty="0" err="1"/>
                  <a:t>value</a:t>
                </a:r>
                <a:r>
                  <a:rPr lang="it-IT" dirty="0"/>
                  <a:t> (the </a:t>
                </a:r>
                <a:r>
                  <a:rPr lang="it-IT" dirty="0" err="1"/>
                  <a:t>exact</a:t>
                </a:r>
                <a:r>
                  <a:rPr lang="it-IT" dirty="0"/>
                  <a:t> </a:t>
                </a:r>
                <a:r>
                  <a:rPr lang="it-IT" dirty="0" err="1"/>
                  <a:t>computation</a:t>
                </a:r>
                <a:r>
                  <a:rPr lang="it-IT" dirty="0"/>
                  <a:t>) of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AF8F7A-8431-C1FF-E72F-AE0461DC9E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0460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259B-BD52-4EA3-D7A8-972162C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 with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68D41-970E-18AC-BE02-F072086185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diff in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outcome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between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NJ and Penn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before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diff in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outcome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between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before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after in Penn;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diff-in-diff: the </a:t>
                </a:r>
                <a:r>
                  <a:rPr lang="it-IT" dirty="0" err="1"/>
                  <a:t>change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(</a:t>
                </a:r>
                <a:r>
                  <a:rPr lang="it-IT" dirty="0" err="1"/>
                  <a:t>before</a:t>
                </a:r>
                <a:r>
                  <a:rPr lang="it-IT" dirty="0"/>
                  <a:t> and after) in NJ </a:t>
                </a:r>
                <a:r>
                  <a:rPr lang="it-IT" dirty="0" err="1"/>
                  <a:t>minus</a:t>
                </a:r>
                <a:r>
                  <a:rPr lang="it-IT" dirty="0"/>
                  <a:t> the </a:t>
                </a:r>
                <a:r>
                  <a:rPr lang="it-IT" dirty="0" err="1"/>
                  <a:t>change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(</a:t>
                </a:r>
                <a:r>
                  <a:rPr lang="it-IT" dirty="0" err="1"/>
                  <a:t>before</a:t>
                </a:r>
                <a:r>
                  <a:rPr lang="it-IT" dirty="0"/>
                  <a:t> and after) in Penn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𝑎𝑓𝑡𝑒𝑟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estimation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.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«</a:t>
                </a:r>
                <a:r>
                  <a:rPr lang="it-IT" dirty="0" err="1"/>
                  <a:t>correlational</a:t>
                </a:r>
                <a:r>
                  <a:rPr lang="it-IT" dirty="0"/>
                  <a:t>», </a:t>
                </a: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interpreted</a:t>
                </a:r>
                <a:r>
                  <a:rPr lang="it-IT" dirty="0"/>
                  <a:t> </a:t>
                </a:r>
                <a:r>
                  <a:rPr lang="it-IT" dirty="0" err="1"/>
                  <a:t>causally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the </a:t>
                </a:r>
                <a:r>
                  <a:rPr lang="it-IT" dirty="0" err="1"/>
                  <a:t>identification</a:t>
                </a:r>
                <a:r>
                  <a:rPr lang="it-IT" dirty="0"/>
                  <a:t> </a:t>
                </a:r>
                <a:r>
                  <a:rPr lang="it-IT" dirty="0" err="1"/>
                  <a:t>assumption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satisfied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68D41-970E-18AC-BE02-F07208618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541" b="-8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33548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D06C-EB41-4C60-9456-7DB17E1D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assumption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ECF04-2620-C8EF-249D-FC4DAA52B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b="1" dirty="0" err="1"/>
              <a:t>parallel</a:t>
            </a:r>
            <a:r>
              <a:rPr lang="it-IT" b="1" dirty="0"/>
              <a:t> trend</a:t>
            </a:r>
            <a:r>
              <a:rPr lang="it-IT" dirty="0"/>
              <a:t>: </a:t>
            </a:r>
            <a:r>
              <a:rPr lang="it-IT" i="1" dirty="0"/>
              <a:t>in </a:t>
            </a:r>
            <a:r>
              <a:rPr lang="it-IT" i="1" dirty="0" err="1"/>
              <a:t>absence</a:t>
            </a:r>
            <a:r>
              <a:rPr lang="it-IT" i="1" dirty="0"/>
              <a:t> of the treatment, the </a:t>
            </a:r>
            <a:r>
              <a:rPr lang="it-IT" i="1" dirty="0" err="1"/>
              <a:t>treated</a:t>
            </a:r>
            <a:r>
              <a:rPr lang="it-IT" i="1" dirty="0"/>
              <a:t> </a:t>
            </a:r>
            <a:r>
              <a:rPr lang="it-IT" i="1" dirty="0" err="1"/>
              <a:t>units</a:t>
            </a:r>
            <a:r>
              <a:rPr lang="it-IT" i="1" dirty="0"/>
              <a:t> </a:t>
            </a:r>
            <a:r>
              <a:rPr lang="it-IT" i="1" dirty="0" err="1"/>
              <a:t>would</a:t>
            </a:r>
            <a:r>
              <a:rPr lang="it-IT" i="1" dirty="0"/>
              <a:t> </a:t>
            </a:r>
            <a:r>
              <a:rPr lang="it-IT" i="1" dirty="0" err="1"/>
              <a:t>have</a:t>
            </a:r>
            <a:r>
              <a:rPr lang="it-IT" i="1" dirty="0"/>
              <a:t> </a:t>
            </a:r>
            <a:r>
              <a:rPr lang="it-IT" i="1" dirty="0" err="1"/>
              <a:t>experienced</a:t>
            </a:r>
            <a:r>
              <a:rPr lang="it-IT" i="1" dirty="0"/>
              <a:t> the </a:t>
            </a:r>
            <a:r>
              <a:rPr lang="it-IT" i="1" dirty="0" err="1"/>
              <a:t>same</a:t>
            </a:r>
            <a:r>
              <a:rPr lang="it-IT" i="1" dirty="0"/>
              <a:t> </a:t>
            </a:r>
            <a:r>
              <a:rPr lang="it-IT" i="1" dirty="0" err="1"/>
              <a:t>change</a:t>
            </a:r>
            <a:r>
              <a:rPr lang="it-IT" i="1" dirty="0"/>
              <a:t> </a:t>
            </a:r>
            <a:r>
              <a:rPr lang="it-IT" i="1" dirty="0" err="1"/>
              <a:t>as</a:t>
            </a:r>
            <a:r>
              <a:rPr lang="it-IT" i="1" dirty="0"/>
              <a:t> the control </a:t>
            </a:r>
            <a:r>
              <a:rPr lang="it-IT" i="1" dirty="0" err="1"/>
              <a:t>units</a:t>
            </a:r>
            <a:r>
              <a:rPr lang="it-IT" i="1" dirty="0"/>
              <a:t>;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6440171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34BA3-F8F8-868D-22C3-C2ED220D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panel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E0165-B24C-447A-E64A-8A1871FA4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How do I </a:t>
            </a:r>
            <a:r>
              <a:rPr lang="it-IT" dirty="0" err="1"/>
              <a:t>need</a:t>
            </a:r>
            <a:r>
              <a:rPr lang="it-IT" dirty="0"/>
              <a:t> the data to be </a:t>
            </a:r>
            <a:r>
              <a:rPr lang="it-IT" dirty="0" err="1"/>
              <a:t>structured</a:t>
            </a:r>
            <a:r>
              <a:rPr lang="it-IT" dirty="0"/>
              <a:t>?</a:t>
            </a:r>
          </a:p>
          <a:p>
            <a:pPr marL="0" indent="0">
              <a:buNone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conventional</a:t>
            </a:r>
            <a:r>
              <a:rPr lang="it-IT" dirty="0"/>
              <a:t> long form panel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B23EE-507E-47AD-EDAD-732433E9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465" y="3188420"/>
            <a:ext cx="3486637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3271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37FE-C288-B59E-2CA5-88FFA230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panel </a:t>
            </a:r>
            <a:r>
              <a:rPr lang="it-IT" dirty="0" err="1"/>
              <a:t>structure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B48C8-9710-82BC-8B56-258A0598B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dirty="0"/>
                  <a:t>So I do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to use OLS, I can use the control </a:t>
                </a:r>
                <a:r>
                  <a:rPr lang="it-IT" dirty="0" err="1"/>
                  <a:t>offered</a:t>
                </a:r>
                <a:r>
                  <a:rPr lang="it-IT" dirty="0"/>
                  <a:t> by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endParaRPr lang="it-IT" dirty="0"/>
              </a:p>
              <a:p>
                <a:r>
                  <a:rPr lang="it-IT" dirty="0" err="1"/>
                  <a:t>Conventionally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Two Way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</a:t>
                </a:r>
                <a:r>
                  <a:rPr lang="it-IT" dirty="0" err="1"/>
                  <a:t>approach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 use the FE estimator to control for </a:t>
                </a:r>
                <a:r>
                  <a:rPr lang="it-IT" dirty="0" err="1"/>
                  <a:t>individual</a:t>
                </a:r>
                <a:r>
                  <a:rPr lang="it-IT" dirty="0"/>
                  <a:t> </a:t>
                </a:r>
                <a:r>
                  <a:rPr lang="it-IT" dirty="0" err="1"/>
                  <a:t>level</a:t>
                </a:r>
                <a:r>
                  <a:rPr lang="it-IT" dirty="0"/>
                  <a:t> FE (I </a:t>
                </a:r>
                <a:r>
                  <a:rPr lang="it-IT" dirty="0" err="1"/>
                  <a:t>cannot</a:t>
                </a:r>
                <a:r>
                  <a:rPr lang="it-IT" dirty="0"/>
                  <a:t> </a:t>
                </a:r>
                <a:r>
                  <a:rPr lang="it-IT" dirty="0" err="1"/>
                  <a:t>add</a:t>
                </a:r>
                <a:r>
                  <a:rPr lang="it-IT" dirty="0"/>
                  <a:t> dummies for </a:t>
                </a:r>
                <a:r>
                  <a:rPr lang="it-IT" dirty="0" err="1"/>
                  <a:t>individuals</a:t>
                </a:r>
                <a:r>
                  <a:rPr lang="it-IT" dirty="0"/>
                  <a:t>, </a:t>
                </a:r>
                <a:r>
                  <a:rPr lang="it-IT" dirty="0" err="1"/>
                  <a:t>why</a:t>
                </a:r>
                <a:r>
                  <a:rPr lang="it-IT" dirty="0"/>
                  <a:t>?)</a:t>
                </a:r>
              </a:p>
              <a:p>
                <a:pPr marL="0" indent="0">
                  <a:buNone/>
                </a:pPr>
                <a:r>
                  <a:rPr lang="it-IT" dirty="0"/>
                  <a:t>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=1,…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periods</a:t>
                </a:r>
                <a:r>
                  <a:rPr lang="it-IT" dirty="0"/>
                  <a:t>, I use T-1 time dummies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one </a:t>
                </a:r>
                <a:r>
                  <a:rPr lang="it-IT" dirty="0" err="1"/>
                  <a:t>when</a:t>
                </a:r>
                <a:r>
                  <a:rPr lang="it-IT" dirty="0"/>
                  <a:t> the </a:t>
                </a:r>
                <a:r>
                  <a:rPr lang="it-IT" dirty="0" err="1"/>
                  <a:t>unit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treated</a:t>
                </a:r>
                <a:r>
                  <a:rPr lang="it-IT" dirty="0"/>
                  <a:t> (e.g. NJ ex post). Same story (</a:t>
                </a:r>
                <a:r>
                  <a:rPr lang="it-IT" dirty="0" err="1"/>
                  <a:t>it’s</a:t>
                </a:r>
                <a:r>
                  <a:rPr lang="it-IT" dirty="0"/>
                  <a:t> the diff in diff once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</a:t>
                </a:r>
                <a:r>
                  <a:rPr lang="it-IT" dirty="0" err="1"/>
                  <a:t>rid</a:t>
                </a:r>
                <a:r>
                  <a:rPr lang="it-IT" dirty="0"/>
                  <a:t> of time </a:t>
                </a:r>
                <a:r>
                  <a:rPr lang="it-IT" dirty="0" err="1"/>
                  <a:t>invariant</a:t>
                </a:r>
                <a:r>
                  <a:rPr lang="it-IT" dirty="0"/>
                  <a:t> and </a:t>
                </a:r>
                <a:r>
                  <a:rPr lang="it-IT" dirty="0" err="1"/>
                  <a:t>individual</a:t>
                </a:r>
                <a:r>
                  <a:rPr lang="it-IT" dirty="0"/>
                  <a:t> </a:t>
                </a:r>
                <a:r>
                  <a:rPr lang="it-IT" dirty="0" err="1"/>
                  <a:t>level</a:t>
                </a:r>
                <a:r>
                  <a:rPr lang="it-IT" dirty="0"/>
                  <a:t> </a:t>
                </a:r>
                <a:r>
                  <a:rPr lang="it-IT" dirty="0" err="1"/>
                  <a:t>invariant</a:t>
                </a:r>
                <a:r>
                  <a:rPr lang="it-IT" dirty="0"/>
                  <a:t> shocks)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B48C8-9710-82BC-8B56-258A0598B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14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19384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5AF1-B795-17C7-CE78-026B5EE7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story </a:t>
            </a:r>
            <a:r>
              <a:rPr lang="it-IT" dirty="0" err="1"/>
              <a:t>gets</a:t>
            </a:r>
            <a:r>
              <a:rPr lang="it-IT" dirty="0"/>
              <a:t> </a:t>
            </a:r>
            <a:r>
              <a:rPr lang="it-IT" dirty="0" err="1"/>
              <a:t>separated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55C96F-2311-7355-2BB6-2B07BF645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D0FCCA-FD08-1911-F3E6-D6C96CE512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Absence</a:t>
            </a:r>
            <a:r>
              <a:rPr lang="it-IT" sz="2000" dirty="0"/>
              <a:t> of </a:t>
            </a:r>
            <a:r>
              <a:rPr lang="it-IT" sz="2000" dirty="0" err="1"/>
              <a:t>other</a:t>
            </a:r>
            <a:r>
              <a:rPr lang="it-IT" sz="2000" dirty="0"/>
              <a:t> shocks </a:t>
            </a:r>
            <a:r>
              <a:rPr lang="it-IT" sz="2000" dirty="0" err="1"/>
              <a:t>is</a:t>
            </a:r>
            <a:r>
              <a:rPr lang="it-IT" sz="2000" dirty="0"/>
              <a:t> a strong </a:t>
            </a:r>
            <a:r>
              <a:rPr lang="it-IT" sz="2000" dirty="0" err="1"/>
              <a:t>assumption</a:t>
            </a:r>
            <a:r>
              <a:rPr lang="it-IT" sz="2000" dirty="0"/>
              <a:t>. </a:t>
            </a:r>
          </a:p>
          <a:p>
            <a:r>
              <a:rPr lang="it-IT" sz="2000" dirty="0"/>
              <a:t>The </a:t>
            </a:r>
            <a:r>
              <a:rPr lang="it-IT" sz="2000" dirty="0" err="1"/>
              <a:t>typical</a:t>
            </a:r>
            <a:r>
              <a:rPr lang="it-IT" sz="2000" dirty="0"/>
              <a:t> study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staggered</a:t>
            </a:r>
            <a:r>
              <a:rPr lang="it-IT" sz="2000" dirty="0"/>
              <a:t> </a:t>
            </a:r>
            <a:r>
              <a:rPr lang="it-IT" sz="2000" dirty="0" err="1"/>
              <a:t>DiD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makes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plausible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other</a:t>
            </a:r>
            <a:r>
              <a:rPr lang="it-IT" sz="2000" dirty="0"/>
              <a:t> shocks are </a:t>
            </a:r>
            <a:r>
              <a:rPr lang="it-IT" sz="2000" dirty="0" err="1"/>
              <a:t>confound</a:t>
            </a:r>
            <a:r>
              <a:rPr lang="it-IT" sz="2000" dirty="0"/>
              <a:t> (</a:t>
            </a:r>
            <a:r>
              <a:rPr lang="it-IT" sz="2000" dirty="0" err="1"/>
              <a:t>they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</a:t>
            </a:r>
            <a:r>
              <a:rPr lang="it-IT" sz="2000" dirty="0" err="1"/>
              <a:t>happen</a:t>
            </a:r>
            <a:r>
              <a:rPr lang="it-IT" sz="2000" dirty="0"/>
              <a:t> </a:t>
            </a:r>
            <a:r>
              <a:rPr lang="it-IT" sz="2000" dirty="0" err="1"/>
              <a:t>simultaneously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assignments</a:t>
            </a:r>
            <a:r>
              <a:rPr lang="it-IT" sz="2000" dirty="0"/>
              <a:t>)</a:t>
            </a:r>
          </a:p>
          <a:p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cannot</a:t>
            </a:r>
            <a:r>
              <a:rPr lang="it-IT" sz="2000" dirty="0"/>
              <a:t> use TWFE (the «new» </a:t>
            </a:r>
            <a:r>
              <a:rPr lang="it-IT" sz="2000" dirty="0" err="1"/>
              <a:t>DiD</a:t>
            </a:r>
            <a:r>
              <a:rPr lang="it-IT" sz="2000" dirty="0"/>
              <a:t> literature)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CCA22B-F1A9-8E76-CEED-3513B5431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02784C-06E0-665D-DBE0-20A4F99FA7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8768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F755-6A7A-DBDD-3761-39D0BDAC5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9EC6F-D4DD-6424-0979-7F1AB825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story </a:t>
            </a:r>
            <a:r>
              <a:rPr lang="it-IT" dirty="0" err="1"/>
              <a:t>gets</a:t>
            </a:r>
            <a:r>
              <a:rPr lang="it-IT" dirty="0"/>
              <a:t> </a:t>
            </a:r>
            <a:r>
              <a:rPr lang="it-IT" dirty="0" err="1"/>
              <a:t>separated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291D8-F045-CBEC-97A5-357D14A43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F6FB73-9CD1-6AF1-1470-620551C24A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Absence</a:t>
            </a:r>
            <a:r>
              <a:rPr lang="it-IT" sz="2000" dirty="0"/>
              <a:t> of </a:t>
            </a:r>
            <a:r>
              <a:rPr lang="it-IT" sz="2000" dirty="0" err="1"/>
              <a:t>other</a:t>
            </a:r>
            <a:r>
              <a:rPr lang="it-IT" sz="2000" dirty="0"/>
              <a:t> shocks </a:t>
            </a:r>
            <a:r>
              <a:rPr lang="it-IT" sz="2000" dirty="0" err="1"/>
              <a:t>is</a:t>
            </a:r>
            <a:r>
              <a:rPr lang="it-IT" sz="2000" dirty="0"/>
              <a:t> a strong </a:t>
            </a:r>
            <a:r>
              <a:rPr lang="it-IT" sz="2000" dirty="0" err="1"/>
              <a:t>assumption</a:t>
            </a:r>
            <a:r>
              <a:rPr lang="it-IT" sz="2000" dirty="0"/>
              <a:t>. </a:t>
            </a:r>
          </a:p>
          <a:p>
            <a:r>
              <a:rPr lang="it-IT" sz="2000" dirty="0"/>
              <a:t>The </a:t>
            </a:r>
            <a:r>
              <a:rPr lang="it-IT" sz="2000" dirty="0" err="1"/>
              <a:t>typical</a:t>
            </a:r>
            <a:r>
              <a:rPr lang="it-IT" sz="2000" dirty="0"/>
              <a:t> study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staggered</a:t>
            </a:r>
            <a:r>
              <a:rPr lang="it-IT" sz="2000" dirty="0"/>
              <a:t> </a:t>
            </a:r>
            <a:r>
              <a:rPr lang="it-IT" sz="2000" dirty="0" err="1"/>
              <a:t>DiD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makes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plausible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other</a:t>
            </a:r>
            <a:r>
              <a:rPr lang="it-IT" sz="2000" dirty="0"/>
              <a:t> shocks are </a:t>
            </a:r>
            <a:r>
              <a:rPr lang="it-IT" sz="2000" dirty="0" err="1"/>
              <a:t>confound</a:t>
            </a:r>
            <a:r>
              <a:rPr lang="it-IT" sz="2000" dirty="0"/>
              <a:t> (</a:t>
            </a:r>
            <a:r>
              <a:rPr lang="it-IT" sz="2000" dirty="0" err="1"/>
              <a:t>they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</a:t>
            </a:r>
            <a:r>
              <a:rPr lang="it-IT" sz="2000" dirty="0" err="1"/>
              <a:t>happen</a:t>
            </a:r>
            <a:r>
              <a:rPr lang="it-IT" sz="2000" dirty="0"/>
              <a:t> </a:t>
            </a:r>
            <a:r>
              <a:rPr lang="it-IT" sz="2000" dirty="0" err="1"/>
              <a:t>simultaneously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assignments</a:t>
            </a:r>
            <a:r>
              <a:rPr lang="it-IT" sz="2000" dirty="0"/>
              <a:t>)</a:t>
            </a:r>
          </a:p>
          <a:p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cannot</a:t>
            </a:r>
            <a:r>
              <a:rPr lang="it-IT" sz="2000" dirty="0"/>
              <a:t> use TWFE (the «new» </a:t>
            </a:r>
            <a:r>
              <a:rPr lang="it-IT" sz="2000" dirty="0" err="1"/>
              <a:t>DiD</a:t>
            </a:r>
            <a:r>
              <a:rPr lang="it-IT" sz="2000" dirty="0"/>
              <a:t> literature)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C26EFA-26DA-FF3D-796D-AF00A8378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Experimental</a:t>
            </a:r>
            <a:r>
              <a:rPr lang="it-IT" dirty="0"/>
              <a:t> study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D3844A-FF5E-D0D2-6AF2-22184A5368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sz="2000" dirty="0" err="1"/>
              <a:t>Randomization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design </a:t>
            </a:r>
            <a:r>
              <a:rPr lang="it-IT" sz="2000" dirty="0" err="1"/>
              <a:t>choice</a:t>
            </a:r>
            <a:endParaRPr lang="it-IT" sz="2000" dirty="0"/>
          </a:p>
          <a:p>
            <a:r>
              <a:rPr lang="it-IT" sz="2000" dirty="0" err="1"/>
              <a:t>Having</a:t>
            </a:r>
            <a:r>
              <a:rPr lang="it-IT" sz="2000" dirty="0"/>
              <a:t> </a:t>
            </a:r>
            <a:r>
              <a:rPr lang="it-IT" sz="2000" dirty="0" err="1"/>
              <a:t>pre</a:t>
            </a:r>
            <a:r>
              <a:rPr lang="it-IT" sz="2000" dirty="0"/>
              <a:t>-treatment </a:t>
            </a:r>
            <a:r>
              <a:rPr lang="it-IT" sz="2000" dirty="0" err="1"/>
              <a:t>values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helpful</a:t>
            </a:r>
            <a:r>
              <a:rPr lang="it-IT" sz="2000" dirty="0"/>
              <a:t> to control for </a:t>
            </a:r>
            <a:r>
              <a:rPr lang="it-IT" sz="2000" dirty="0" err="1"/>
              <a:t>differences</a:t>
            </a:r>
            <a:r>
              <a:rPr lang="it-IT" sz="2000" dirty="0"/>
              <a:t> due to the sampling </a:t>
            </a:r>
            <a:r>
              <a:rPr lang="it-IT" sz="2000" dirty="0" err="1"/>
              <a:t>variability</a:t>
            </a:r>
            <a:endParaRPr lang="it-IT" sz="2000" dirty="0"/>
          </a:p>
          <a:p>
            <a:r>
              <a:rPr lang="it-IT" sz="2000" dirty="0"/>
              <a:t>Not </a:t>
            </a:r>
            <a:r>
              <a:rPr lang="it-IT" sz="2000" dirty="0" err="1"/>
              <a:t>everywhere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ideal</a:t>
            </a:r>
            <a:r>
              <a:rPr lang="it-IT" sz="2000" dirty="0"/>
              <a:t>, </a:t>
            </a:r>
            <a:r>
              <a:rPr lang="it-IT" sz="2000" dirty="0" err="1"/>
              <a:t>as</a:t>
            </a:r>
            <a:r>
              <a:rPr lang="it-IT" sz="2000" dirty="0"/>
              <a:t> </a:t>
            </a:r>
            <a:r>
              <a:rPr lang="it-IT" sz="2000" dirty="0" err="1"/>
              <a:t>usual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depends</a:t>
            </a:r>
            <a:r>
              <a:rPr lang="it-IT" sz="2000" dirty="0"/>
              <a:t> on the RQ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71579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48A008-D2F5-1DCD-E1F2-EBB3A77D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</a:t>
            </a:r>
            <a:r>
              <a:rPr lang="it-IT" dirty="0" err="1"/>
              <a:t>example</a:t>
            </a:r>
            <a:r>
              <a:rPr lang="it-IT" dirty="0"/>
              <a:t> from one of </a:t>
            </a:r>
            <a:r>
              <a:rPr lang="it-IT" dirty="0" err="1"/>
              <a:t>my</a:t>
            </a:r>
            <a:r>
              <a:rPr lang="it-IT" dirty="0"/>
              <a:t> study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D30C60B-30D9-ECC0-F027-B878DE011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975" y="1825625"/>
            <a:ext cx="6630049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5D8DDF-5A11-7457-F302-4937523C4178}"/>
              </a:ext>
            </a:extLst>
          </p:cNvPr>
          <p:cNvSpPr txBox="1"/>
          <p:nvPr/>
        </p:nvSpPr>
        <p:spPr>
          <a:xfrm>
            <a:off x="7095744" y="6316663"/>
            <a:ext cx="478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Bogliacino, Grimalda and </a:t>
            </a:r>
            <a:r>
              <a:rPr lang="it-IT" dirty="0" err="1"/>
              <a:t>Pipke</a:t>
            </a:r>
            <a:r>
              <a:rPr lang="it-IT" dirty="0"/>
              <a:t> (2025)</a:t>
            </a:r>
          </a:p>
        </p:txBody>
      </p:sp>
    </p:spTree>
    <p:extLst>
      <p:ext uri="{BB962C8B-B14F-4D97-AF65-F5344CB8AC3E}">
        <p14:creationId xmlns:p14="http://schemas.microsoft.com/office/powerpoint/2010/main" val="1442618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2188-AD0C-C2C6-C7CE-10B43F01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492C-A439-41A6-17CF-C4B0D195C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the use of CSS. CSS </a:t>
            </a:r>
            <a:r>
              <a:rPr lang="it-IT" dirty="0" err="1"/>
              <a:t>is</a:t>
            </a:r>
            <a:r>
              <a:rPr lang="it-IT" dirty="0"/>
              <a:t> a programming </a:t>
            </a:r>
            <a:r>
              <a:rPr lang="it-IT" dirty="0" err="1"/>
              <a:t>language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typically</a:t>
            </a:r>
            <a:r>
              <a:rPr lang="it-IT" dirty="0"/>
              <a:t> </a:t>
            </a:r>
            <a:r>
              <a:rPr lang="it-IT" dirty="0" err="1"/>
              <a:t>define</a:t>
            </a:r>
            <a:r>
              <a:rPr lang="it-IT" dirty="0"/>
              <a:t> tags and classes in CSS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Play with some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pPr marL="0" indent="0">
              <a:buNone/>
            </a:pPr>
            <a:r>
              <a:rPr lang="en-US" dirty="0"/>
              <a:t>main{</a:t>
            </a:r>
          </a:p>
          <a:p>
            <a:pPr marL="0" indent="0">
              <a:buNone/>
            </a:pPr>
            <a:r>
              <a:rPr lang="en-US" dirty="0"/>
              <a:t>  margin-left: 510px;</a:t>
            </a:r>
          </a:p>
          <a:p>
            <a:pPr marL="0" indent="0">
              <a:buNone/>
            </a:pPr>
            <a:r>
              <a:rPr lang="en-US" dirty="0"/>
              <a:t>  margin-right: 200px;</a:t>
            </a:r>
          </a:p>
          <a:p>
            <a:pPr marL="0" indent="0">
              <a:buNone/>
            </a:pPr>
            <a:r>
              <a:rPr lang="en-US" dirty="0"/>
              <a:t>  background-color: </a:t>
            </a:r>
            <a:r>
              <a:rPr lang="en-US" dirty="0" err="1"/>
              <a:t>whitesmoke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  text-align: justify;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14:cNvPr>
              <p14:cNvContentPartPr/>
              <p14:nvPr/>
            </p14:nvContentPartPr>
            <p14:xfrm>
              <a:off x="9198648" y="2761344"/>
              <a:ext cx="1171080" cy="36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2648" y="2545704"/>
                <a:ext cx="1242720" cy="46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7325BCE-17A8-A140-8646-D24CD6A75CC9}"/>
              </a:ext>
            </a:extLst>
          </p:cNvPr>
          <p:cNvGrpSpPr/>
          <p:nvPr/>
        </p:nvGrpSpPr>
        <p:grpSpPr>
          <a:xfrm>
            <a:off x="3400488" y="2120184"/>
            <a:ext cx="7801200" cy="2114640"/>
            <a:chOff x="3400488" y="2120184"/>
            <a:chExt cx="7801200" cy="2114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14:cNvPr>
                <p14:cNvContentPartPr/>
                <p14:nvPr/>
              </p14:nvContentPartPr>
              <p14:xfrm>
                <a:off x="3400488" y="3601584"/>
                <a:ext cx="522720" cy="633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64848" y="3385584"/>
                  <a:ext cx="594360" cy="10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14:cNvPr>
                <p14:cNvContentPartPr/>
                <p14:nvPr/>
              </p14:nvContentPartPr>
              <p14:xfrm>
                <a:off x="4022928" y="2759544"/>
                <a:ext cx="4819320" cy="1245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87288" y="2543904"/>
                  <a:ext cx="4890960" cy="16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14:cNvPr>
                <p14:cNvContentPartPr/>
                <p14:nvPr/>
              </p14:nvContentPartPr>
              <p14:xfrm>
                <a:off x="8677368" y="2623464"/>
                <a:ext cx="331200" cy="266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1368" y="2407464"/>
                  <a:ext cx="40284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14:cNvPr>
                <p14:cNvContentPartPr/>
                <p14:nvPr/>
              </p14:nvContentPartPr>
              <p14:xfrm>
                <a:off x="9106848" y="2120184"/>
                <a:ext cx="660960" cy="468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0848" y="1904544"/>
                  <a:ext cx="73260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14:cNvPr>
                <p14:cNvContentPartPr/>
                <p14:nvPr/>
              </p14:nvContentPartPr>
              <p14:xfrm>
                <a:off x="9850248" y="2267424"/>
                <a:ext cx="308160" cy="348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14248" y="2051784"/>
                  <a:ext cx="37980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14:cNvPr>
                <p14:cNvContentPartPr/>
                <p14:nvPr/>
              </p14:nvContentPartPr>
              <p14:xfrm>
                <a:off x="10157688" y="2293704"/>
                <a:ext cx="210960" cy="286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22048" y="2078064"/>
                  <a:ext cx="28260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14:cNvPr>
                <p14:cNvContentPartPr/>
                <p14:nvPr/>
              </p14:nvContentPartPr>
              <p14:xfrm>
                <a:off x="9203328" y="3063384"/>
                <a:ext cx="234720" cy="225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67688" y="2847384"/>
                  <a:ext cx="30636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14:cNvPr>
                <p14:cNvContentPartPr/>
                <p14:nvPr/>
              </p14:nvContentPartPr>
              <p14:xfrm>
                <a:off x="9445608" y="2962584"/>
                <a:ext cx="129960" cy="321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09608" y="2746944"/>
                  <a:ext cx="20160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14:cNvPr>
                <p14:cNvContentPartPr/>
                <p14:nvPr/>
              </p14:nvContentPartPr>
              <p14:xfrm>
                <a:off x="9399888" y="2980224"/>
                <a:ext cx="154800" cy="3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64248" y="2764224"/>
                  <a:ext cx="2264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14:cNvPr>
                <p14:cNvContentPartPr/>
                <p14:nvPr/>
              </p14:nvContentPartPr>
              <p14:xfrm>
                <a:off x="9573408" y="3007224"/>
                <a:ext cx="239400" cy="231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37768" y="2791584"/>
                  <a:ext cx="31104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14:cNvPr>
                <p14:cNvContentPartPr/>
                <p14:nvPr/>
              </p14:nvContentPartPr>
              <p14:xfrm>
                <a:off x="9884448" y="2898504"/>
                <a:ext cx="65160" cy="41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48808" y="2682504"/>
                  <a:ext cx="13680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14:cNvPr>
                <p14:cNvContentPartPr/>
                <p14:nvPr/>
              </p14:nvContentPartPr>
              <p14:xfrm>
                <a:off x="9839088" y="2953224"/>
                <a:ext cx="9972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03088" y="2737584"/>
                  <a:ext cx="1713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14:cNvPr>
                <p14:cNvContentPartPr/>
                <p14:nvPr/>
              </p14:nvContentPartPr>
              <p14:xfrm>
                <a:off x="10003248" y="3108024"/>
                <a:ext cx="155160" cy="194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67608" y="2892024"/>
                  <a:ext cx="22680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14:cNvPr>
                <p14:cNvContentPartPr/>
                <p14:nvPr/>
              </p14:nvContentPartPr>
              <p14:xfrm>
                <a:off x="10177128" y="2679264"/>
                <a:ext cx="1024560" cy="658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41128" y="2463264"/>
                  <a:ext cx="1096200" cy="10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14:cNvPr>
              <p14:cNvContentPartPr/>
              <p14:nvPr/>
            </p14:nvContentPartPr>
            <p14:xfrm>
              <a:off x="9289728" y="3438144"/>
              <a:ext cx="1994040" cy="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54088" y="3006144"/>
                <a:ext cx="2065680" cy="8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9573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495F-0AB4-2A01-3E31-FCFA1936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B47D8-C976-CE07-FEB2-D73F43D88E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use CSS to </a:t>
            </a:r>
            <a:r>
              <a:rPr lang="it-IT" dirty="0" err="1"/>
              <a:t>customize</a:t>
            </a:r>
            <a:r>
              <a:rPr lang="it-IT" dirty="0"/>
              <a:t> in </a:t>
            </a:r>
            <a:r>
              <a:rPr lang="it-IT" dirty="0" err="1"/>
              <a:t>most</a:t>
            </a:r>
            <a:r>
              <a:rPr lang="it-IT" dirty="0"/>
              <a:t> of </a:t>
            </a:r>
            <a:r>
              <a:rPr lang="it-IT" dirty="0" err="1"/>
              <a:t>experimental</a:t>
            </a:r>
            <a:r>
              <a:rPr lang="it-IT" dirty="0"/>
              <a:t> softwares, from </a:t>
            </a:r>
            <a:r>
              <a:rPr lang="it-IT" dirty="0" err="1"/>
              <a:t>Qualtrics</a:t>
            </a:r>
            <a:r>
              <a:rPr lang="it-IT" dirty="0"/>
              <a:t> to JATOS, from </a:t>
            </a:r>
            <a:r>
              <a:rPr lang="it-IT" dirty="0" err="1"/>
              <a:t>oTree</a:t>
            </a:r>
            <a:r>
              <a:rPr lang="it-IT" dirty="0"/>
              <a:t> to 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8FB1FC-3191-7334-E5F9-6449BF15DC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9355" y="1825625"/>
            <a:ext cx="3647289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14:cNvPr>
              <p14:cNvContentPartPr/>
              <p14:nvPr/>
            </p14:nvContentPartPr>
            <p14:xfrm>
              <a:off x="6985008" y="2596464"/>
              <a:ext cx="377640" cy="31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9008" y="2380464"/>
                <a:ext cx="44928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14:cNvPr>
              <p14:cNvContentPartPr/>
              <p14:nvPr/>
            </p14:nvContentPartPr>
            <p14:xfrm>
              <a:off x="7231608" y="3172104"/>
              <a:ext cx="587880" cy="285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5968" y="2956104"/>
                <a:ext cx="659520" cy="7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14:cNvPr>
              <p14:cNvContentPartPr/>
              <p14:nvPr/>
            </p14:nvContentPartPr>
            <p14:xfrm>
              <a:off x="8156088" y="5047344"/>
              <a:ext cx="1857240" cy="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0088" y="4615344"/>
                <a:ext cx="192888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14:cNvPr>
              <p14:cNvContentPartPr/>
              <p14:nvPr/>
            </p14:nvContentPartPr>
            <p14:xfrm>
              <a:off x="10012608" y="5010984"/>
              <a:ext cx="720" cy="1198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40608" y="4794984"/>
                <a:ext cx="144000" cy="16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14:cNvPr>
              <p14:cNvContentPartPr/>
              <p14:nvPr/>
            </p14:nvContentPartPr>
            <p14:xfrm>
              <a:off x="8128728" y="6208344"/>
              <a:ext cx="1874880" cy="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3088" y="5776344"/>
                <a:ext cx="194652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14:cNvPr>
              <p14:cNvContentPartPr/>
              <p14:nvPr/>
            </p14:nvContentPartPr>
            <p14:xfrm>
              <a:off x="8128728" y="4992264"/>
              <a:ext cx="720" cy="121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56728" y="4776264"/>
                <a:ext cx="144000" cy="16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5184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C307ED-1CBB-7BBC-2342-111B9B29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56" y="0"/>
            <a:ext cx="8636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2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D85C4-C79A-C301-9F4B-4DB4F8830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CF83A-FE22-D58B-DFA5-CF8C7BADB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F61D35-9CBC-3FC2-08C7-6D5F7BB74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7533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61B98-7138-BD06-748C-E36F6CB87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8922-102F-6FF9-3F94-46218B40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Before</a:t>
            </a:r>
            <a:r>
              <a:rPr lang="it-IT" dirty="0"/>
              <a:t> jumping to the </a:t>
            </a:r>
            <a:r>
              <a:rPr lang="it-IT" dirty="0" err="1"/>
              <a:t>main</a:t>
            </a:r>
            <a:r>
              <a:rPr lang="it-IT" dirty="0"/>
              <a:t>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55073-71BB-A299-A005-06F7C1DAC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typical</a:t>
            </a:r>
            <a:r>
              <a:rPr lang="it-IT" dirty="0"/>
              <a:t> step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: the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ingredients</a:t>
            </a:r>
            <a:r>
              <a:rPr lang="it-IT" dirty="0"/>
              <a:t> of an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r>
              <a:rPr lang="it-IT" dirty="0"/>
              <a:t> are text and </a:t>
            </a:r>
            <a:r>
              <a:rPr lang="it-IT" dirty="0" err="1"/>
              <a:t>checkbox</a:t>
            </a:r>
            <a:endParaRPr lang="it-IT" dirty="0"/>
          </a:p>
          <a:p>
            <a:r>
              <a:rPr lang="it-IT" dirty="0" err="1"/>
              <a:t>Try</a:t>
            </a:r>
            <a:r>
              <a:rPr lang="it-IT" dirty="0"/>
              <a:t> a </a:t>
            </a:r>
            <a:r>
              <a:rPr lang="it-IT" dirty="0" err="1"/>
              <a:t>few</a:t>
            </a:r>
            <a:r>
              <a:rPr lang="it-IT" dirty="0"/>
              <a:t> minutes to work </a:t>
            </a:r>
            <a:r>
              <a:rPr lang="it-IT" dirty="0" err="1"/>
              <a:t>it</a:t>
            </a:r>
            <a:r>
              <a:rPr lang="it-IT" dirty="0"/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184994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BCCA0-9A3E-30D1-508B-5999F77F3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94598C-7848-D234-2305-1F492BF1F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28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7492-DFF2-316A-DA5E-FC08E7FC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DC62E2-8DD1-DEC7-B453-E21299E57B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96125"/>
            <a:ext cx="5181600" cy="4010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57B03-0461-3191-121E-689E1451B8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1800" dirty="0" err="1"/>
              <a:t>Remember</a:t>
            </a:r>
            <a:r>
              <a:rPr lang="it-IT" sz="1800" dirty="0"/>
              <a:t> the email contact</a:t>
            </a:r>
          </a:p>
          <a:p>
            <a:r>
              <a:rPr lang="it-IT" sz="1800" dirty="0"/>
              <a:t>Check the </a:t>
            </a:r>
            <a:r>
              <a:rPr lang="it-IT" sz="1800" dirty="0" err="1"/>
              <a:t>css</a:t>
            </a:r>
            <a:r>
              <a:rPr lang="it-IT" sz="1800" dirty="0"/>
              <a:t> code </a:t>
            </a:r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554250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14:cNvPr>
              <p14:cNvContentPartPr/>
              <p14:nvPr/>
            </p14:nvContentPartPr>
            <p14:xfrm>
              <a:off x="3282768" y="2724624"/>
              <a:ext cx="4837680" cy="91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6768" y="2508984"/>
                <a:ext cx="490932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14:cNvPr>
              <p14:cNvContentPartPr/>
              <p14:nvPr/>
            </p14:nvContentPartPr>
            <p14:xfrm>
              <a:off x="556128" y="2852064"/>
              <a:ext cx="3449880" cy="87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488" y="2636424"/>
                <a:ext cx="35215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14:cNvPr>
              <p14:cNvContentPartPr/>
              <p14:nvPr/>
            </p14:nvContentPartPr>
            <p14:xfrm>
              <a:off x="9574800" y="3052440"/>
              <a:ext cx="2617200" cy="753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8800" y="2836440"/>
                <a:ext cx="2688840" cy="1184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8954A6A-D074-1BDD-3F91-65929B1DE8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64008"/>
            <a:ext cx="12192000" cy="692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41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4A42-C19F-FA5A-4B5B-D5DC77656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42471-404A-AD8F-E000-87DD6F658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flexible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 (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IRB </a:t>
            </a:r>
            <a:r>
              <a:rPr lang="it-IT" dirty="0" err="1"/>
              <a:t>asked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use a </a:t>
            </a:r>
            <a:r>
              <a:rPr lang="it-IT" dirty="0" err="1"/>
              <a:t>two</a:t>
            </a:r>
            <a:r>
              <a:rPr lang="it-IT" dirty="0"/>
              <a:t> pages IC?) and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contained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text;</a:t>
            </a:r>
          </a:p>
          <a:p>
            <a:r>
              <a:rPr lang="it-IT" dirty="0" err="1"/>
              <a:t>We</a:t>
            </a:r>
            <a:r>
              <a:rPr lang="it-IT" dirty="0"/>
              <a:t> can use the </a:t>
            </a:r>
            <a:r>
              <a:rPr lang="it-IT" dirty="0" err="1"/>
              <a:t>iframe</a:t>
            </a:r>
            <a:r>
              <a:rPr lang="it-IT" dirty="0"/>
              <a:t> tag,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embedding</a:t>
            </a:r>
            <a:r>
              <a:rPr lang="it-IT" dirty="0"/>
              <a:t> a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document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9DE8E-4C26-7732-0498-9E98F2075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8453"/>
            <a:ext cx="12192000" cy="21088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14:cNvPr>
              <p14:cNvContentPartPr/>
              <p14:nvPr/>
            </p14:nvContentPartPr>
            <p14:xfrm>
              <a:off x="9637272" y="3731316"/>
              <a:ext cx="495360" cy="60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01272" y="3515316"/>
                <a:ext cx="567000" cy="10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340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DA2C-D63C-F8B5-3965-329B825D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let’s</a:t>
            </a:r>
            <a:r>
              <a:rPr lang="it-IT" dirty="0"/>
              <a:t> pause for a 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6C8BC-B562-9A56-3A10-F327177C7C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What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do?</a:t>
            </a:r>
          </a:p>
        </p:txBody>
      </p:sp>
      <p:pic>
        <p:nvPicPr>
          <p:cNvPr id="10" name="Content Placeholder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D8BD4EE8-97D6-01EB-292D-9448E0E47F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72" y="3003937"/>
            <a:ext cx="7888224" cy="2492720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14:cNvPr>
              <p14:cNvContentPartPr/>
              <p14:nvPr/>
            </p14:nvContentPartPr>
            <p14:xfrm>
              <a:off x="2788488" y="3863304"/>
              <a:ext cx="128520" cy="232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2848" y="3647664"/>
                <a:ext cx="20016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14:cNvPr>
              <p14:cNvContentPartPr/>
              <p14:nvPr/>
            </p14:nvContentPartPr>
            <p14:xfrm>
              <a:off x="8531208" y="5139504"/>
              <a:ext cx="138240" cy="205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95208" y="4923504"/>
                <a:ext cx="209880" cy="63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E10D7DF-B569-7D77-A6E4-5A773FADF8A3}"/>
              </a:ext>
            </a:extLst>
          </p:cNvPr>
          <p:cNvGrpSpPr/>
          <p:nvPr/>
        </p:nvGrpSpPr>
        <p:grpSpPr>
          <a:xfrm>
            <a:off x="2742048" y="4022784"/>
            <a:ext cx="2874600" cy="1591200"/>
            <a:chOff x="2742048" y="4022784"/>
            <a:chExt cx="2874600" cy="159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14:cNvPr>
                <p14:cNvContentPartPr/>
                <p14:nvPr/>
              </p14:nvContentPartPr>
              <p14:xfrm>
                <a:off x="2742048" y="4022784"/>
                <a:ext cx="1621080" cy="669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06048" y="3807144"/>
                  <a:ext cx="1692720" cy="11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14:cNvPr>
                <p14:cNvContentPartPr/>
                <p14:nvPr/>
              </p14:nvContentPartPr>
              <p14:xfrm>
                <a:off x="4233528" y="4654224"/>
                <a:ext cx="1347480" cy="893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97528" y="4438584"/>
                  <a:ext cx="1419120" cy="13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14:cNvPr>
                <p14:cNvContentPartPr/>
                <p14:nvPr/>
              </p14:nvContentPartPr>
              <p14:xfrm>
                <a:off x="5294448" y="5422104"/>
                <a:ext cx="322200" cy="191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58808" y="5206104"/>
                  <a:ext cx="393840" cy="62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4382AD2-B0FA-0586-1B31-3839AD8CA76E}"/>
              </a:ext>
            </a:extLst>
          </p:cNvPr>
          <p:cNvSpPr txBox="1"/>
          <p:nvPr/>
        </p:nvSpPr>
        <p:spPr>
          <a:xfrm>
            <a:off x="4935362" y="5613984"/>
            <a:ext cx="24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Feedback &amp; </a:t>
            </a:r>
            <a:r>
              <a:rPr lang="it-IT" dirty="0" err="1"/>
              <a:t>controlling</a:t>
            </a:r>
            <a:r>
              <a:rPr lang="it-IT" dirty="0"/>
              <a:t> </a:t>
            </a:r>
            <a:r>
              <a:rPr lang="it-IT" dirty="0" err="1"/>
              <a:t>attempts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14:cNvPr>
              <p14:cNvContentPartPr/>
              <p14:nvPr/>
            </p14:nvContentPartPr>
            <p14:xfrm>
              <a:off x="5514048" y="2660544"/>
              <a:ext cx="631080" cy="604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78048" y="2444544"/>
                <a:ext cx="702720" cy="10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14:cNvPr>
              <p14:cNvContentPartPr/>
              <p14:nvPr/>
            </p14:nvContentPartPr>
            <p14:xfrm>
              <a:off x="6007248" y="2577744"/>
              <a:ext cx="221400" cy="155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71608" y="2362104"/>
                <a:ext cx="293040" cy="5868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945A007-4CE5-FB23-2249-24EC038A4178}"/>
              </a:ext>
            </a:extLst>
          </p:cNvPr>
          <p:cNvSpPr txBox="1"/>
          <p:nvPr/>
        </p:nvSpPr>
        <p:spPr>
          <a:xfrm>
            <a:off x="6297530" y="2120256"/>
            <a:ext cx="18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randomization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14:cNvPr>
              <p14:cNvContentPartPr/>
              <p14:nvPr/>
            </p14:nvContentPartPr>
            <p14:xfrm>
              <a:off x="9884448" y="3492144"/>
              <a:ext cx="1105560" cy="256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48808" y="3276504"/>
                <a:ext cx="117720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14:cNvPr>
              <p14:cNvContentPartPr/>
              <p14:nvPr/>
            </p14:nvContentPartPr>
            <p14:xfrm>
              <a:off x="10799208" y="3365064"/>
              <a:ext cx="257760" cy="374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63208" y="3149064"/>
                <a:ext cx="329400" cy="80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C9565AF-E918-7212-98DF-EE189EB3E993}"/>
              </a:ext>
            </a:extLst>
          </p:cNvPr>
          <p:cNvGrpSpPr/>
          <p:nvPr/>
        </p:nvGrpSpPr>
        <p:grpSpPr>
          <a:xfrm>
            <a:off x="9847728" y="3931704"/>
            <a:ext cx="1060920" cy="568800"/>
            <a:chOff x="9847728" y="3931704"/>
            <a:chExt cx="1060920" cy="568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14:cNvPr>
                <p14:cNvContentPartPr/>
                <p14:nvPr/>
              </p14:nvContentPartPr>
              <p14:xfrm>
                <a:off x="9847728" y="3931704"/>
                <a:ext cx="987120" cy="501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12088" y="3715704"/>
                  <a:ext cx="105876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14:cNvPr>
                <p14:cNvContentPartPr/>
                <p14:nvPr/>
              </p14:nvContentPartPr>
              <p14:xfrm>
                <a:off x="10580328" y="4315824"/>
                <a:ext cx="328320" cy="18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544688" y="4099824"/>
                  <a:ext cx="399960" cy="616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E81AFC9-A935-A029-4823-21BE80076860}"/>
              </a:ext>
            </a:extLst>
          </p:cNvPr>
          <p:cNvSpPr txBox="1"/>
          <p:nvPr/>
        </p:nvSpPr>
        <p:spPr>
          <a:xfrm>
            <a:off x="11056968" y="3172968"/>
            <a:ext cx="90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Single switch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BC76E5-2AD2-8982-3368-F73729656F52}"/>
              </a:ext>
            </a:extLst>
          </p:cNvPr>
          <p:cNvSpPr txBox="1"/>
          <p:nvPr/>
        </p:nvSpPr>
        <p:spPr>
          <a:xfrm>
            <a:off x="10908648" y="4315824"/>
            <a:ext cx="128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181301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9DE88C-73E7-B2F3-A522-8B838CB3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F0DC87-82AA-E999-108C-DC175FA5D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2090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826778-73CD-43C5-8AAD-039BAEB4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DOM (</a:t>
            </a:r>
            <a:r>
              <a:rPr lang="it-IT" dirty="0" err="1"/>
              <a:t>Document</a:t>
            </a:r>
            <a:r>
              <a:rPr lang="it-IT" dirty="0"/>
              <a:t> Object Model) &amp; JS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A77F1-0112-C13A-5725-81A9C88C1C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You</a:t>
            </a:r>
            <a:r>
              <a:rPr lang="it-IT" sz="2000" dirty="0"/>
              <a:t> can </a:t>
            </a:r>
            <a:r>
              <a:rPr lang="it-IT" sz="2000" dirty="0" err="1"/>
              <a:t>notice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there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 «</a:t>
            </a:r>
            <a:r>
              <a:rPr lang="it-IT" sz="2000" dirty="0" err="1"/>
              <a:t>behavior</a:t>
            </a:r>
            <a:r>
              <a:rPr lang="it-IT" sz="2000" dirty="0"/>
              <a:t>» tab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allows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to </a:t>
            </a:r>
            <a:r>
              <a:rPr lang="it-IT" sz="2000" dirty="0" err="1"/>
              <a:t>experiment</a:t>
            </a:r>
            <a:r>
              <a:rPr lang="it-IT" sz="2000" dirty="0"/>
              <a:t> with </a:t>
            </a:r>
            <a:r>
              <a:rPr lang="it-IT" sz="2000" dirty="0" err="1"/>
              <a:t>timeout</a:t>
            </a:r>
            <a:r>
              <a:rPr lang="it-IT" sz="2000" dirty="0"/>
              <a:t>, </a:t>
            </a:r>
            <a:r>
              <a:rPr lang="it-IT" sz="2000" dirty="0" err="1"/>
              <a:t>manipulate</a:t>
            </a:r>
            <a:r>
              <a:rPr lang="it-IT" sz="2000" dirty="0"/>
              <a:t> </a:t>
            </a:r>
            <a:r>
              <a:rPr lang="it-IT" sz="2000" dirty="0" err="1"/>
              <a:t>responses</a:t>
            </a:r>
            <a:r>
              <a:rPr lang="it-IT" sz="2000" dirty="0"/>
              <a:t> from the </a:t>
            </a:r>
            <a:r>
              <a:rPr lang="it-IT" sz="2000" dirty="0" err="1"/>
              <a:t>keyboard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/>
              <a:t>But for </a:t>
            </a:r>
            <a:r>
              <a:rPr lang="it-IT" sz="2000" dirty="0" err="1"/>
              <a:t>us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thing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«script» tab,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introduces</a:t>
            </a:r>
            <a:r>
              <a:rPr lang="it-IT" sz="2000" dirty="0"/>
              <a:t> </a:t>
            </a:r>
            <a:r>
              <a:rPr lang="it-IT" sz="2000" dirty="0" err="1"/>
              <a:t>us</a:t>
            </a:r>
            <a:r>
              <a:rPr lang="it-IT" sz="2000" dirty="0"/>
              <a:t> to JS </a:t>
            </a:r>
            <a:r>
              <a:rPr lang="it-IT" sz="2000" dirty="0" err="1"/>
              <a:t>language</a:t>
            </a:r>
            <a:endParaRPr lang="it-IT" sz="2000" dirty="0"/>
          </a:p>
          <a:p>
            <a:r>
              <a:rPr lang="it-IT" sz="2000" dirty="0"/>
              <a:t>JS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language</a:t>
            </a:r>
            <a:r>
              <a:rPr lang="it-IT" sz="2000" dirty="0"/>
              <a:t> for </a:t>
            </a:r>
            <a:r>
              <a:rPr lang="it-IT" sz="2000" dirty="0" err="1"/>
              <a:t>FrontEnd</a:t>
            </a:r>
            <a:r>
              <a:rPr lang="it-IT" sz="2000" dirty="0"/>
              <a:t>. </a:t>
            </a:r>
            <a:r>
              <a:rPr lang="it-IT" sz="2000" dirty="0" err="1"/>
              <a:t>Even</a:t>
            </a:r>
            <a:r>
              <a:rPr lang="it-IT" sz="2000" dirty="0"/>
              <a:t> </a:t>
            </a:r>
            <a:r>
              <a:rPr lang="it-IT" sz="2000" dirty="0" err="1"/>
              <a:t>though</a:t>
            </a:r>
            <a:r>
              <a:rPr lang="it-IT" sz="2000" dirty="0"/>
              <a:t> </a:t>
            </a:r>
            <a:r>
              <a:rPr lang="it-IT" sz="2000" dirty="0" err="1"/>
              <a:t>Pyton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obviously</a:t>
            </a:r>
            <a:r>
              <a:rPr lang="it-IT" sz="2000" dirty="0"/>
              <a:t> the «cool»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now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take </a:t>
            </a:r>
            <a:r>
              <a:rPr lang="it-IT" sz="2000" dirty="0" err="1"/>
              <a:t>advantage</a:t>
            </a:r>
            <a:r>
              <a:rPr lang="it-IT" sz="2000" dirty="0"/>
              <a:t> of JS for </a:t>
            </a:r>
            <a:r>
              <a:rPr lang="it-IT" sz="2000" dirty="0" err="1"/>
              <a:t>oTree</a:t>
            </a:r>
            <a:r>
              <a:rPr lang="it-IT" sz="2000" dirty="0"/>
              <a:t> (</a:t>
            </a:r>
            <a:r>
              <a:rPr lang="it-IT" sz="2000" dirty="0" err="1"/>
              <a:t>Lioness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JS+SQL)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8318EA-9195-4652-AC0F-F298BAD2EC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66045"/>
            <a:ext cx="5181600" cy="3470498"/>
          </a:xfrm>
        </p:spPr>
      </p:pic>
    </p:spTree>
    <p:extLst>
      <p:ext uri="{BB962C8B-B14F-4D97-AF65-F5344CB8AC3E}">
        <p14:creationId xmlns:p14="http://schemas.microsoft.com/office/powerpoint/2010/main" val="1021381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A42E-5140-9DDB-BEC0-6A1C169E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59535-A39C-960F-2F8D-274A43E9C1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0" indent="0">
              <a:buNone/>
            </a:pPr>
            <a:r>
              <a:rPr lang="it-IT" sz="2000" dirty="0" err="1"/>
              <a:t>Let’s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a look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our</a:t>
            </a:r>
            <a:r>
              <a:rPr lang="it-IT" sz="2000" dirty="0"/>
              <a:t> code and </a:t>
            </a:r>
            <a:r>
              <a:rPr lang="it-IT" sz="2000" dirty="0" err="1"/>
              <a:t>understand</a:t>
            </a:r>
            <a:r>
              <a:rPr lang="it-IT" sz="2000" dirty="0"/>
              <a:t> some </a:t>
            </a:r>
            <a:r>
              <a:rPr lang="it-IT" sz="2000" dirty="0" err="1"/>
              <a:t>important</a:t>
            </a:r>
            <a:r>
              <a:rPr lang="it-IT" sz="2000" dirty="0"/>
              <a:t> concept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3E08E5-0CBB-1A12-1951-F1E87D4A83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4290395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91DA-4808-953F-D097-5BB927480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38E2-E90C-4024-9FE4-8C776086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6FBFF4-E392-CFC3-616E-197779260F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EC7C4E-9A7D-AD1C-8DD1-D4C5E874D8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367396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6DD3B-0FC6-9BE9-B68B-DC2E48C06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4295-DC80-369A-5536-AD28E020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E37D9D-4132-226A-82EA-E81B98562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functions</a:t>
            </a:r>
            <a:r>
              <a:rPr lang="it-IT" sz="2000" dirty="0"/>
              <a:t> (</a:t>
            </a:r>
            <a:r>
              <a:rPr lang="it-IT" sz="2000" dirty="0" err="1"/>
              <a:t>collections</a:t>
            </a:r>
            <a:r>
              <a:rPr lang="it-IT" sz="2000" dirty="0"/>
              <a:t> of </a:t>
            </a:r>
            <a:r>
              <a:rPr lang="it-IT" sz="2000" dirty="0" err="1"/>
              <a:t>procedures</a:t>
            </a:r>
            <a:r>
              <a:rPr lang="it-IT" sz="2000" dirty="0"/>
              <a:t> with input and output)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E1D65A-72D5-BCE5-75D3-F71596EAB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1666763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982E9-3624-7DBF-0296-4551476F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0E584-49FF-4272-FB5E-6C55DECDEE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procedures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writing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executed</a:t>
            </a:r>
            <a:r>
              <a:rPr lang="it-IT" dirty="0"/>
              <a:t> (</a:t>
            </a:r>
            <a:r>
              <a:rPr lang="it-IT" dirty="0" err="1"/>
              <a:t>most</a:t>
            </a:r>
            <a:r>
              <a:rPr lang="it-IT" dirty="0"/>
              <a:t> of the time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be «</a:t>
            </a:r>
            <a:r>
              <a:rPr lang="it-IT" dirty="0" err="1"/>
              <a:t>run</a:t>
            </a:r>
            <a:r>
              <a:rPr lang="it-IT" dirty="0"/>
              <a:t>»)</a:t>
            </a:r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parallel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0BB93E-95FF-325E-08BA-191009CAC0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0400" y="104979"/>
            <a:ext cx="5181600" cy="184585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67813A-BE11-ED06-388B-A83723545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71" y="2401683"/>
            <a:ext cx="61000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7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1EBE0-56FF-3896-E6FF-CF9FC5E2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course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8AB54-8AFF-56EB-5D31-6C05886B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just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course</a:t>
            </a:r>
            <a:r>
              <a:rPr lang="it-IT" dirty="0"/>
              <a:t> on a </a:t>
            </a:r>
            <a:r>
              <a:rPr lang="it-IT" dirty="0" err="1"/>
              <a:t>platform</a:t>
            </a:r>
            <a:r>
              <a:rPr lang="it-IT" dirty="0"/>
              <a:t> for </a:t>
            </a:r>
            <a:r>
              <a:rPr lang="it-IT" dirty="0" err="1"/>
              <a:t>experiments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set of good practices + an </a:t>
            </a:r>
            <a:r>
              <a:rPr lang="it-IT" dirty="0" err="1"/>
              <a:t>introduction</a:t>
            </a:r>
            <a:r>
              <a:rPr lang="it-IT" dirty="0"/>
              <a:t> to JS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one key </a:t>
            </a:r>
            <a:r>
              <a:rPr lang="it-IT" dirty="0" err="1"/>
              <a:t>principle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experimentalist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rely</a:t>
            </a:r>
            <a:r>
              <a:rPr lang="it-IT" dirty="0"/>
              <a:t> on the design,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try</a:t>
            </a:r>
            <a:r>
              <a:rPr lang="it-IT" dirty="0"/>
              <a:t> to solve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designing</a:t>
            </a:r>
            <a:r>
              <a:rPr lang="it-IT" dirty="0"/>
              <a:t> the </a:t>
            </a:r>
            <a:r>
              <a:rPr lang="it-IT"/>
              <a:t>experiment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8594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D191-6EDF-C028-0B11-B8D0BCA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C2CD5-BCEC-20E3-B182-20C2A75200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array</a:t>
            </a:r>
          </a:p>
          <a:p>
            <a:r>
              <a:rPr lang="it-IT" dirty="0"/>
              <a:t>In arrays, </a:t>
            </a:r>
            <a:r>
              <a:rPr lang="it-IT" dirty="0" err="1"/>
              <a:t>components</a:t>
            </a:r>
            <a:r>
              <a:rPr lang="it-IT" dirty="0"/>
              <a:t> are </a:t>
            </a:r>
            <a:r>
              <a:rPr lang="it-IT" dirty="0" err="1"/>
              <a:t>ordered</a:t>
            </a:r>
            <a:r>
              <a:rPr lang="it-IT" dirty="0"/>
              <a:t> and </a:t>
            </a:r>
            <a:r>
              <a:rPr lang="it-IT" dirty="0" err="1"/>
              <a:t>have</a:t>
            </a:r>
            <a:r>
              <a:rPr lang="it-IT" dirty="0"/>
              <a:t> an index </a:t>
            </a:r>
          </a:p>
          <a:p>
            <a:r>
              <a:rPr lang="it-IT" dirty="0"/>
              <a:t>Arrays’ index starts from 0 </a:t>
            </a:r>
            <a:r>
              <a:rPr lang="it-IT" dirty="0" err="1"/>
              <a:t>always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arrays of </a:t>
            </a:r>
            <a:r>
              <a:rPr lang="it-IT" dirty="0" err="1"/>
              <a:t>numbers</a:t>
            </a:r>
            <a:r>
              <a:rPr lang="it-IT" dirty="0"/>
              <a:t>, </a:t>
            </a:r>
            <a:r>
              <a:rPr lang="it-IT" dirty="0" err="1"/>
              <a:t>strings</a:t>
            </a:r>
            <a:r>
              <a:rPr lang="it-IT" dirty="0"/>
              <a:t>, arrays, </a:t>
            </a:r>
            <a:r>
              <a:rPr lang="it-IT" dirty="0" err="1"/>
              <a:t>objects</a:t>
            </a:r>
            <a:r>
              <a:rPr lang="it-IT" dirty="0"/>
              <a:t>,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28AEE6-D517-BAA3-B8E1-6DDD1C6EB0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Objects are </a:t>
            </a:r>
            <a:r>
              <a:rPr lang="it-IT" b="1" dirty="0" err="1"/>
              <a:t>unordered</a:t>
            </a:r>
            <a:r>
              <a:rPr lang="it-IT" b="1" dirty="0"/>
              <a:t> </a:t>
            </a:r>
            <a:r>
              <a:rPr lang="it-IT" b="1" dirty="0" err="1"/>
              <a:t>keyed</a:t>
            </a:r>
            <a:r>
              <a:rPr lang="it-IT" b="1" dirty="0"/>
              <a:t> </a:t>
            </a:r>
            <a:r>
              <a:rPr lang="it-IT" dirty="0" err="1"/>
              <a:t>collections</a:t>
            </a:r>
            <a:r>
              <a:rPr lang="it-IT" dirty="0"/>
              <a:t> of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values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?</a:t>
            </a:r>
          </a:p>
          <a:p>
            <a:r>
              <a:rPr lang="it-IT" dirty="0"/>
              <a:t>Not by index, by the key (or </a:t>
            </a:r>
            <a:r>
              <a:rPr lang="it-IT" dirty="0" err="1"/>
              <a:t>property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3740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80F2-A5F9-EECE-2DE9-23B8C6869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D8E73-02D0-EEAB-753A-2F005E8BD7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/>
              <a:t> and </a:t>
            </a:r>
            <a:r>
              <a:rPr lang="it-IT" dirty="0"/>
              <a:t>recall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90027B-767B-F491-905A-51C82DD55A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52309"/>
            <a:ext cx="5181600" cy="2497969"/>
          </a:xfrm>
        </p:spPr>
      </p:pic>
    </p:spTree>
    <p:extLst>
      <p:ext uri="{BB962C8B-B14F-4D97-AF65-F5344CB8AC3E}">
        <p14:creationId xmlns:p14="http://schemas.microsoft.com/office/powerpoint/2010/main" val="48379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12D0-26CA-1C6E-660F-2FBB4E9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7EB71-5656-11E8-CF62-1083AB288D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some «</a:t>
            </a:r>
            <a:r>
              <a:rPr lang="it-IT" dirty="0" err="1"/>
              <a:t>manipulation</a:t>
            </a:r>
            <a:r>
              <a:rPr lang="it-IT" dirty="0"/>
              <a:t>» of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concept of DOM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2FA5C9-1A45-6CB1-CAEA-9356D1500B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85590"/>
            <a:ext cx="5181600" cy="4031407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14:cNvPr>
              <p14:cNvContentPartPr/>
              <p14:nvPr/>
            </p14:nvContentPartPr>
            <p14:xfrm rot="-1036359">
              <a:off x="9293307" y="4788047"/>
              <a:ext cx="316482" cy="29899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-1036359">
                <a:off x="9257302" y="4571907"/>
                <a:ext cx="388132" cy="730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14:cNvPr>
              <p14:cNvContentPartPr/>
              <p14:nvPr/>
            </p14:nvContentPartPr>
            <p14:xfrm>
              <a:off x="6097248" y="4891464"/>
              <a:ext cx="3330720" cy="55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1608" y="4675464"/>
                <a:ext cx="3402360" cy="9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14:cNvPr>
              <p14:cNvContentPartPr/>
              <p14:nvPr/>
            </p14:nvContentPartPr>
            <p14:xfrm>
              <a:off x="9418968" y="4498704"/>
              <a:ext cx="959400" cy="464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83328" y="4283064"/>
                <a:ext cx="1031040" cy="89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C4D9D24-C3DC-BECB-B9EE-22D5112317ED}"/>
              </a:ext>
            </a:extLst>
          </p:cNvPr>
          <p:cNvGrpSpPr/>
          <p:nvPr/>
        </p:nvGrpSpPr>
        <p:grpSpPr>
          <a:xfrm>
            <a:off x="7670088" y="5577624"/>
            <a:ext cx="2424240" cy="945000"/>
            <a:chOff x="7670088" y="5577624"/>
            <a:chExt cx="2424240" cy="945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14:cNvPr>
                <p14:cNvContentPartPr/>
                <p14:nvPr/>
              </p14:nvContentPartPr>
              <p14:xfrm>
                <a:off x="7670088" y="5577624"/>
                <a:ext cx="1803960" cy="945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34448" y="5361624"/>
                  <a:ext cx="1875600" cy="13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14:cNvPr>
                <p14:cNvContentPartPr/>
                <p14:nvPr/>
              </p14:nvContentPartPr>
              <p14:xfrm>
                <a:off x="9080208" y="6262488"/>
                <a:ext cx="786240" cy="111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44208" y="6046488"/>
                  <a:ext cx="8578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14:cNvPr>
                <p14:cNvContentPartPr/>
                <p14:nvPr/>
              </p14:nvContentPartPr>
              <p14:xfrm>
                <a:off x="9783648" y="6143688"/>
                <a:ext cx="310680" cy="245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47648" y="5928048"/>
                  <a:ext cx="382320" cy="67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8247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90E4-FEBD-A055-BFA3-9AFE0CAC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Reasoning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2A192-1155-8939-257A-6B0D9B1E1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think </a:t>
            </a:r>
            <a:r>
              <a:rPr lang="it-IT" dirty="0" err="1"/>
              <a:t>at</a:t>
            </a:r>
            <a:r>
              <a:rPr lang="it-IT" dirty="0"/>
              <a:t> «</a:t>
            </a:r>
            <a:r>
              <a:rPr lang="it-IT" dirty="0" err="1"/>
              <a:t>things</a:t>
            </a:r>
            <a:r>
              <a:rPr lang="it-IT" dirty="0"/>
              <a:t>» on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modify</a:t>
            </a:r>
            <a:endParaRPr lang="it-IT" dirty="0"/>
          </a:p>
          <a:p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paragraph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object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call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content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10E59-1440-CE65-9E8D-129E12014F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trigger: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participant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something</a:t>
            </a:r>
            <a:r>
              <a:rPr lang="it-IT" dirty="0"/>
              <a:t> (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answer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alter the </a:t>
            </a:r>
            <a:r>
              <a:rPr lang="it-IT" dirty="0" err="1"/>
              <a:t>paragraph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the </a:t>
            </a:r>
            <a:r>
              <a:rPr lang="it-IT" dirty="0" err="1"/>
              <a:t>response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0847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22B34-F701-139F-C451-9634427B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Learning and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A04E8-5AAD-B077-DECB-CC6FB2601E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way to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DOM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dev</a:t>
            </a:r>
            <a:r>
              <a:rPr lang="it-IT" dirty="0"/>
              <a:t> tools of </a:t>
            </a:r>
            <a:r>
              <a:rPr lang="it-IT" dirty="0" err="1"/>
              <a:t>your</a:t>
            </a:r>
            <a:r>
              <a:rPr lang="it-IT" dirty="0"/>
              <a:t> browser</a:t>
            </a:r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console. The console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perfect</a:t>
            </a:r>
            <a:r>
              <a:rPr lang="it-IT" dirty="0"/>
              <a:t> for debugging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50917B-A887-8D14-36AA-77A21AD889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5069" y="1825625"/>
            <a:ext cx="4355861" cy="4351338"/>
          </a:xfrm>
        </p:spPr>
      </p:pic>
    </p:spTree>
    <p:extLst>
      <p:ext uri="{BB962C8B-B14F-4D97-AF65-F5344CB8AC3E}">
        <p14:creationId xmlns:p14="http://schemas.microsoft.com/office/powerpoint/2010/main" val="1407057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D321-EDF1-0E6D-5637-F60F6826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2304C-59AF-0B03-C300-9EF7A1856E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declaration</a:t>
            </a:r>
            <a:r>
              <a:rPr lang="it-IT" dirty="0"/>
              <a:t> (</a:t>
            </a:r>
            <a:r>
              <a:rPr lang="it-IT" dirty="0" err="1"/>
              <a:t>const</a:t>
            </a:r>
            <a:r>
              <a:rPr lang="it-IT" dirty="0"/>
              <a:t>/</a:t>
            </a:r>
            <a:r>
              <a:rPr lang="it-IT" dirty="0" err="1"/>
              <a:t>let</a:t>
            </a:r>
            <a:r>
              <a:rPr lang="it-IT" dirty="0"/>
              <a:t>/var);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use of some </a:t>
            </a:r>
            <a:r>
              <a:rPr lang="it-IT" dirty="0" err="1"/>
              <a:t>methods</a:t>
            </a:r>
            <a:r>
              <a:rPr lang="it-IT" dirty="0"/>
              <a:t> (</a:t>
            </a:r>
            <a:r>
              <a:rPr lang="it-IT" dirty="0" err="1"/>
              <a:t>Math.random</a:t>
            </a:r>
            <a:r>
              <a:rPr lang="it-IT" dirty="0"/>
              <a:t>())</a:t>
            </a:r>
          </a:p>
          <a:p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manipulating</a:t>
            </a:r>
            <a:r>
              <a:rPr lang="it-IT" dirty="0"/>
              <a:t> some </a:t>
            </a:r>
            <a:r>
              <a:rPr lang="it-IT" dirty="0" err="1"/>
              <a:t>properties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FCB1C0-8691-60D6-AB67-9848142F5C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22315"/>
            <a:ext cx="5181600" cy="3757957"/>
          </a:xfrm>
        </p:spPr>
      </p:pic>
    </p:spTree>
    <p:extLst>
      <p:ext uri="{BB962C8B-B14F-4D97-AF65-F5344CB8AC3E}">
        <p14:creationId xmlns:p14="http://schemas.microsoft.com/office/powerpoint/2010/main" val="2252767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6473B-1157-88E8-3397-F10A09A1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40A23-F033-4EAA-9F15-655C82FD5F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 on </a:t>
            </a:r>
            <a:r>
              <a:rPr lang="it-IT" dirty="0" err="1"/>
              <a:t>comparisons</a:t>
            </a:r>
            <a:r>
              <a:rPr lang="it-IT" dirty="0"/>
              <a:t>. In JS </a:t>
            </a:r>
            <a:r>
              <a:rPr lang="it-IT" dirty="0" err="1"/>
              <a:t>these</a:t>
            </a:r>
            <a:r>
              <a:rPr lang="it-IT" dirty="0"/>
              <a:t> can be </a:t>
            </a:r>
            <a:r>
              <a:rPr lang="it-IT" dirty="0" err="1"/>
              <a:t>nightmares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===</a:t>
            </a:r>
          </a:p>
          <a:p>
            <a:pPr marL="0" indent="0">
              <a:buNone/>
            </a:pPr>
            <a:r>
              <a:rPr lang="it-IT" dirty="0"/>
              <a:t>==</a:t>
            </a:r>
          </a:p>
          <a:p>
            <a:pPr marL="0" indent="0">
              <a:buNone/>
            </a:pPr>
            <a:r>
              <a:rPr lang="it-IT" dirty="0"/>
              <a:t>But </a:t>
            </a:r>
            <a:r>
              <a:rPr lang="it-IT" dirty="0" err="1"/>
              <a:t>careful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with &lt; and &gt;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DA5DE7-D548-A164-711C-51B64424FC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23803"/>
            <a:ext cx="5181600" cy="2554982"/>
          </a:xfrm>
        </p:spPr>
      </p:pic>
    </p:spTree>
    <p:extLst>
      <p:ext uri="{BB962C8B-B14F-4D97-AF65-F5344CB8AC3E}">
        <p14:creationId xmlns:p14="http://schemas.microsoft.com/office/powerpoint/2010/main" val="3211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B9075-B503-A4CA-5DC2-0AFF2A943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ECBA9E-5264-BB4C-2380-AB202307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49FA7B-816C-D5F1-E9EE-517ABDA5B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9656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697E4F-54E0-49E9-C9DB-F44FC5938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B945CB-FD69-151B-560A-F276FD59C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addEventListener</a:t>
            </a:r>
            <a:r>
              <a:rPr lang="en-US" dirty="0"/>
              <a:t>() method of the Event’s Target interface sets up a function that will be called whenever the specified event is delivered to the target;</a:t>
            </a:r>
          </a:p>
          <a:p>
            <a:r>
              <a:rPr lang="en-US" dirty="0"/>
              <a:t>We need to generate a function (a set of instructions);</a:t>
            </a:r>
          </a:p>
          <a:p>
            <a:endParaRPr lang="en-US" dirty="0"/>
          </a:p>
          <a:p>
            <a:r>
              <a:rPr lang="en-US" dirty="0"/>
              <a:t>The normal way to generate functions is through a function declaration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2A9BB-7E86-E693-14BA-4C7688B5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209" y="4675164"/>
            <a:ext cx="4305901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89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1DF3-A0F1-F88C-2A3F-B17FC309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D3BB7-B4AA-6508-0454-DA056205A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most</a:t>
            </a:r>
            <a:r>
              <a:rPr lang="it-IT" dirty="0"/>
              <a:t> of times, </a:t>
            </a:r>
            <a:r>
              <a:rPr lang="it-IT" dirty="0" err="1"/>
              <a:t>you</a:t>
            </a:r>
            <a:r>
              <a:rPr lang="it-IT" dirty="0"/>
              <a:t> can work with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declarations</a:t>
            </a:r>
            <a:r>
              <a:rPr lang="it-IT" dirty="0"/>
              <a:t>,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dirty="0" err="1"/>
              <a:t>arrow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53CF5F-FE68-B964-F3B8-91B9FD9B82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7361"/>
            <a:ext cx="5181600" cy="2807866"/>
          </a:xfrm>
        </p:spPr>
      </p:pic>
    </p:spTree>
    <p:extLst>
      <p:ext uri="{BB962C8B-B14F-4D97-AF65-F5344CB8AC3E}">
        <p14:creationId xmlns:p14="http://schemas.microsoft.com/office/powerpoint/2010/main" val="330033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DC06-1D7E-3704-C4B0-0F34DE27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2C7BF-E117-90B2-7228-ADE9BEE8B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Things</a:t>
            </a:r>
            <a:r>
              <a:rPr lang="it-IT" dirty="0"/>
              <a:t> to do: start a project, key information</a:t>
            </a:r>
          </a:p>
          <a:p>
            <a:r>
              <a:rPr lang="it-IT" dirty="0" err="1"/>
              <a:t>Documentation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so make sure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, </a:t>
            </a:r>
            <a:r>
              <a:rPr lang="it-IT" dirty="0" err="1"/>
              <a:t>description</a:t>
            </a:r>
            <a:r>
              <a:rPr lang="it-IT" dirty="0"/>
              <a:t>,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a GitHub or OSF file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create the </a:t>
            </a:r>
            <a:r>
              <a:rPr lang="it-IT" dirty="0" err="1"/>
              <a:t>Github</a:t>
            </a:r>
            <a:r>
              <a:rPr lang="it-IT" dirty="0"/>
              <a:t> folder and link to an OSF project via </a:t>
            </a:r>
            <a:r>
              <a:rPr lang="it-IT" dirty="0" err="1"/>
              <a:t>adds</a:t>
            </a:r>
            <a:r>
              <a:rPr lang="it-IT" dirty="0"/>
              <a:t>-on </a:t>
            </a:r>
            <a:r>
              <a:rPr lang="it-IT" dirty="0" err="1"/>
              <a:t>Github</a:t>
            </a:r>
            <a:r>
              <a:rPr lang="it-IT" dirty="0"/>
              <a:t>, </a:t>
            </a:r>
            <a:r>
              <a:rPr lang="it-IT" dirty="0" err="1"/>
              <a:t>choosing</a:t>
            </a:r>
            <a:r>
              <a:rPr lang="it-IT" dirty="0"/>
              <a:t> one folder)</a:t>
            </a:r>
          </a:p>
          <a:p>
            <a:r>
              <a:rPr lang="it-IT" dirty="0"/>
              <a:t>Learning </a:t>
            </a:r>
            <a:r>
              <a:rPr lang="it-IT" dirty="0" err="1"/>
              <a:t>about</a:t>
            </a:r>
            <a:r>
              <a:rPr lang="it-IT" dirty="0"/>
              <a:t> some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tabs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Folder to upload </a:t>
            </a:r>
            <a:r>
              <a:rPr lang="it-IT" dirty="0" err="1"/>
              <a:t>static</a:t>
            </a:r>
            <a:r>
              <a:rPr lang="it-IT" dirty="0"/>
              <a:t> files</a:t>
            </a:r>
          </a:p>
          <a:p>
            <a:pPr lvl="1"/>
            <a:r>
              <a:rPr lang="it-IT" dirty="0"/>
              <a:t>html</a:t>
            </a:r>
          </a:p>
          <a:p>
            <a:pPr lvl="1"/>
            <a:r>
              <a:rPr lang="it-IT" dirty="0"/>
              <a:t>CSS (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later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6833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B0A2-F9B5-2462-B6CF-C563BB7D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addEventListener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823B7-2C24-1832-96DA-57A8BE9B3C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specify</a:t>
            </a:r>
            <a:r>
              <a:rPr lang="it-IT" dirty="0"/>
              <a:t> the event and the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C87D9F-7CFF-3CA1-C320-FF8D7206D5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91066"/>
            <a:ext cx="5181600" cy="2620455"/>
          </a:xfrm>
        </p:spPr>
      </p:pic>
    </p:spTree>
    <p:extLst>
      <p:ext uri="{BB962C8B-B14F-4D97-AF65-F5344CB8AC3E}">
        <p14:creationId xmlns:p14="http://schemas.microsoft.com/office/powerpoint/2010/main" val="1709823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2FF5-B6CE-5AEB-9B06-1AA2606D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Re-</a:t>
            </a:r>
            <a:r>
              <a:rPr lang="it-IT" dirty="0" err="1"/>
              <a:t>factorize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34ED39-6105-1A0B-1DD6-B790363C3C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688" y="1568690"/>
            <a:ext cx="5181600" cy="243260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92F44CF-A97D-BEEC-15FF-DF5A22BDA8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85851" y="4187952"/>
            <a:ext cx="10136045" cy="2549948"/>
          </a:xfrm>
        </p:spPr>
      </p:pic>
    </p:spTree>
    <p:extLst>
      <p:ext uri="{BB962C8B-B14F-4D97-AF65-F5344CB8AC3E}">
        <p14:creationId xmlns:p14="http://schemas.microsoft.com/office/powerpoint/2010/main" val="3482164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6521-0A34-CE97-7C26-7E090369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</a:t>
            </a:r>
            <a:r>
              <a:rPr lang="it-IT" dirty="0" err="1"/>
              <a:t>button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6733BD-8F1C-FCB3-5F68-240A450FF0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012135"/>
            <a:ext cx="5181600" cy="1978317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5C4C95-F9B5-1E63-E76F-58F4CA9DA6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154005"/>
            <a:ext cx="5181600" cy="1694578"/>
          </a:xfrm>
        </p:spPr>
      </p:pic>
    </p:spTree>
    <p:extLst>
      <p:ext uri="{BB962C8B-B14F-4D97-AF65-F5344CB8AC3E}">
        <p14:creationId xmlns:p14="http://schemas.microsoft.com/office/powerpoint/2010/main" val="873859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9031-D413-BA14-68BA-86307766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adding</a:t>
            </a:r>
            <a:r>
              <a:rPr lang="it-IT" dirty="0"/>
              <a:t> the </a:t>
            </a:r>
            <a:r>
              <a:rPr lang="it-IT" dirty="0" err="1"/>
              <a:t>attempts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85D9C-63C0-3888-7B2B-4F43615693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 </a:t>
            </a:r>
            <a:r>
              <a:rPr lang="it-IT" dirty="0" err="1"/>
              <a:t>ds</a:t>
            </a:r>
            <a:r>
              <a:rPr lang="it-IT" dirty="0"/>
              <a:t>=</a:t>
            </a:r>
            <a:r>
              <a:rPr lang="it-IT" dirty="0" err="1"/>
              <a:t>this.options.datastore</a:t>
            </a:r>
            <a:r>
              <a:rPr lang="it-IT" dirty="0"/>
              <a:t>;</a:t>
            </a:r>
          </a:p>
          <a:p>
            <a:pPr marL="0" indent="0">
              <a:buNone/>
            </a:pPr>
            <a:r>
              <a:rPr lang="it-IT" dirty="0"/>
              <a:t>console.log(</a:t>
            </a:r>
            <a:r>
              <a:rPr lang="it-IT" dirty="0" err="1"/>
              <a:t>ds</a:t>
            </a:r>
            <a:r>
              <a:rPr lang="it-IT" dirty="0"/>
              <a:t>);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A8C082-CCBC-CF65-0916-E3F5190018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6621" y="1253331"/>
            <a:ext cx="4703612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3E6622-244C-3CB2-6508-82F32C5B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4" y="5579742"/>
            <a:ext cx="8958943" cy="10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40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13E5-9901-370D-07A6-E723EAA6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Showing</a:t>
            </a:r>
            <a:r>
              <a:rPr lang="it-IT" dirty="0"/>
              <a:t> the data </a:t>
            </a:r>
            <a:r>
              <a:rPr lang="it-IT" dirty="0" err="1"/>
              <a:t>collection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BD78F3-F996-3B00-B41B-B52B6DF428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40042"/>
            <a:ext cx="5181600" cy="1722503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E1A7C9-EF21-D77E-5D9C-BA5CF51EDF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40627"/>
            <a:ext cx="5181600" cy="2521334"/>
          </a:xfrm>
        </p:spPr>
      </p:pic>
    </p:spTree>
    <p:extLst>
      <p:ext uri="{BB962C8B-B14F-4D97-AF65-F5344CB8AC3E}">
        <p14:creationId xmlns:p14="http://schemas.microsoft.com/office/powerpoint/2010/main" val="1588837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4777-3B8E-9B9D-B54C-B63A6C13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data </a:t>
            </a:r>
            <a:r>
              <a:rPr lang="it-IT" dirty="0" err="1"/>
              <a:t>structure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BD12F0-98A9-F46C-EEA8-BE96F893D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29863"/>
            <a:ext cx="10515600" cy="1942861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DFBF6F-01C9-7B0A-43D6-DEB2B65DEE83}"/>
              </a:ext>
            </a:extLst>
          </p:cNvPr>
          <p:cNvGrpSpPr/>
          <p:nvPr/>
        </p:nvGrpSpPr>
        <p:grpSpPr>
          <a:xfrm>
            <a:off x="282168" y="2221344"/>
            <a:ext cx="1761480" cy="4134240"/>
            <a:chOff x="282168" y="2221344"/>
            <a:chExt cx="1761480" cy="4134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14:cNvPr>
                <p14:cNvContentPartPr/>
                <p14:nvPr/>
              </p14:nvContentPartPr>
              <p14:xfrm>
                <a:off x="282168" y="2221344"/>
                <a:ext cx="1116000" cy="1728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6528" y="2005344"/>
                  <a:ext cx="1187640" cy="21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14:cNvPr>
                <p14:cNvContentPartPr/>
                <p14:nvPr/>
              </p14:nvContentPartPr>
              <p14:xfrm>
                <a:off x="511848" y="3704184"/>
                <a:ext cx="282600" cy="29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5848" y="3488184"/>
                  <a:ext cx="35424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14:cNvPr>
                <p14:cNvContentPartPr/>
                <p14:nvPr/>
              </p14:nvContentPartPr>
              <p14:xfrm>
                <a:off x="539208" y="4571784"/>
                <a:ext cx="267120" cy="31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3568" y="4356144"/>
                  <a:ext cx="338760" cy="7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14:cNvPr>
                <p14:cNvContentPartPr/>
                <p14:nvPr/>
              </p14:nvContentPartPr>
              <p14:xfrm>
                <a:off x="392328" y="4635504"/>
                <a:ext cx="1651320" cy="172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6328" y="4419864"/>
                  <a:ext cx="1722960" cy="2151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691705-DC7D-1D16-A292-7A37E3A597AC}"/>
              </a:ext>
            </a:extLst>
          </p:cNvPr>
          <p:cNvSpPr txBox="1"/>
          <p:nvPr/>
        </p:nvSpPr>
        <p:spPr>
          <a:xfrm>
            <a:off x="1517904" y="1975104"/>
            <a:ext cx="596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While</a:t>
            </a:r>
            <a:r>
              <a:rPr lang="it-IT" dirty="0"/>
              <a:t> the code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executed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67728D-66F3-5CF3-7A98-477DBF314182}"/>
              </a:ext>
            </a:extLst>
          </p:cNvPr>
          <p:cNvSpPr txBox="1"/>
          <p:nvPr/>
        </p:nvSpPr>
        <p:spPr>
          <a:xfrm>
            <a:off x="1901952" y="5843016"/>
            <a:ext cx="739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the «</a:t>
            </a:r>
            <a:r>
              <a:rPr lang="it-IT" dirty="0" err="1"/>
              <a:t>sender</a:t>
            </a:r>
            <a:r>
              <a:rPr lang="it-IT" dirty="0"/>
              <a:t>»: the database </a:t>
            </a:r>
            <a:r>
              <a:rPr lang="it-IT" dirty="0" err="1"/>
              <a:t>is</a:t>
            </a:r>
            <a:r>
              <a:rPr lang="it-IT" dirty="0"/>
              <a:t> «long», with </a:t>
            </a:r>
            <a:r>
              <a:rPr lang="it-IT" dirty="0" err="1"/>
              <a:t>each</a:t>
            </a:r>
            <a:r>
              <a:rPr lang="it-IT" dirty="0"/>
              <a:t> page playing the </a:t>
            </a:r>
            <a:r>
              <a:rPr lang="it-IT" dirty="0" err="1"/>
              <a:t>role</a:t>
            </a:r>
            <a:r>
              <a:rPr lang="it-IT" dirty="0"/>
              <a:t> of a «t» [</a:t>
            </a:r>
            <a:r>
              <a:rPr lang="it-IT" dirty="0" err="1"/>
              <a:t>as</a:t>
            </a:r>
            <a:r>
              <a:rPr lang="it-IT" dirty="0"/>
              <a:t> a «panel»]</a:t>
            </a:r>
          </a:p>
        </p:txBody>
      </p:sp>
    </p:spTree>
    <p:extLst>
      <p:ext uri="{BB962C8B-B14F-4D97-AF65-F5344CB8AC3E}">
        <p14:creationId xmlns:p14="http://schemas.microsoft.com/office/powerpoint/2010/main" val="1659778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DBB959-561E-634F-22B0-1063EB1F8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09A45-80D9-2BCE-9820-C23766986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350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50DD-94A3-F284-7353-008F5C05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Completing</a:t>
            </a:r>
            <a:r>
              <a:rPr lang="it-IT" dirty="0"/>
              <a:t> the task for MPL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F60AB-0387-B8C1-9B9C-4C3505BC33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build a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div </a:t>
            </a:r>
            <a:r>
              <a:rPr lang="it-IT" dirty="0" err="1"/>
              <a:t>environment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introduce CSS </a:t>
            </a:r>
            <a:r>
              <a:rPr lang="it-IT" dirty="0" err="1"/>
              <a:t>elements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use </a:t>
            </a:r>
            <a:r>
              <a:rPr lang="it-IT" dirty="0" err="1"/>
              <a:t>radiobuttons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MPL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00B00-C0F2-823E-3951-B920ED22D7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519443"/>
            <a:ext cx="5181600" cy="963701"/>
          </a:xfrm>
        </p:spPr>
      </p:pic>
    </p:spTree>
    <p:extLst>
      <p:ext uri="{BB962C8B-B14F-4D97-AF65-F5344CB8AC3E}">
        <p14:creationId xmlns:p14="http://schemas.microsoft.com/office/powerpoint/2010/main" val="3252385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8761-C828-C982-EED0-E701CF21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Introducing</a:t>
            </a:r>
            <a:r>
              <a:rPr lang="it-IT" dirty="0"/>
              <a:t> a </a:t>
            </a:r>
            <a:r>
              <a:rPr lang="it-IT" dirty="0" err="1"/>
              <a:t>sequence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4F66E-CABA-128F-E126-358FEDFD18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group </a:t>
            </a:r>
            <a:r>
              <a:rPr lang="it-IT" dirty="0" err="1"/>
              <a:t>together</a:t>
            </a:r>
            <a:r>
              <a:rPr lang="it-IT" dirty="0"/>
              <a:t> the MPL task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374F84-E0D7-3AF4-DC1A-C19324E11B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1251" y="1825625"/>
            <a:ext cx="5103497" cy="4351338"/>
          </a:xfrm>
        </p:spPr>
      </p:pic>
    </p:spTree>
    <p:extLst>
      <p:ext uri="{BB962C8B-B14F-4D97-AF65-F5344CB8AC3E}">
        <p14:creationId xmlns:p14="http://schemas.microsoft.com/office/powerpoint/2010/main" val="863644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066E-8855-4F43-46BF-47150356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Using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62916-FC6E-2F2D-8A83-29A0805827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a group of pages</a:t>
            </a:r>
          </a:p>
          <a:p>
            <a:r>
              <a:rPr lang="it-IT" dirty="0"/>
              <a:t>The </a:t>
            </a:r>
            <a:r>
              <a:rPr lang="it-IT" dirty="0" err="1"/>
              <a:t>equivalent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«group» </a:t>
            </a:r>
            <a:r>
              <a:rPr lang="it-IT" dirty="0" err="1"/>
              <a:t>object</a:t>
            </a:r>
            <a:r>
              <a:rPr lang="it-IT" dirty="0"/>
              <a:t> in </a:t>
            </a:r>
            <a:r>
              <a:rPr lang="it-IT" dirty="0" err="1"/>
              <a:t>SurveyFlow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FB302F-56B2-D0E2-E777-73120AF676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2471" y="1996001"/>
            <a:ext cx="4001058" cy="401058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2DC23CB-B9BF-C20E-11A5-67333BEA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" y="4281436"/>
            <a:ext cx="5181600" cy="17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A897-6EDC-E5D3-A142-468A2B5C7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Start by a </a:t>
            </a:r>
            <a:r>
              <a:rPr lang="it-IT" dirty="0" err="1"/>
              <a:t>basic</a:t>
            </a:r>
            <a:r>
              <a:rPr lang="it-IT" dirty="0"/>
              <a:t>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04EB7-AF09-E6F7-B573-02DE9465B8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asking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. The way a web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collects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a form</a:t>
            </a:r>
          </a:p>
          <a:p>
            <a:r>
              <a:rPr lang="it-IT" dirty="0"/>
              <a:t>To introduce a form,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7671A6-E3F5-E363-D0D3-142E6D289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22013" y="1825625"/>
            <a:ext cx="3081973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D558C-C51D-D009-D671-7CE1081CC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26" y="4166907"/>
            <a:ext cx="3496163" cy="201005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3BA1CF-03B9-CEC8-628F-8B7F7162E3AA}"/>
              </a:ext>
            </a:extLst>
          </p:cNvPr>
          <p:cNvCxnSpPr/>
          <p:nvPr/>
        </p:nvCxnSpPr>
        <p:spPr>
          <a:xfrm>
            <a:off x="5797296" y="4672584"/>
            <a:ext cx="11978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59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1129-E756-8454-35B3-5BD61C15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957D-D17C-C7D4-13B0-0D97F8498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other</a:t>
            </a:r>
            <a:r>
              <a:rPr lang="it-IT" dirty="0"/>
              <a:t> key </a:t>
            </a:r>
            <a:r>
              <a:rPr lang="it-IT" dirty="0" err="1"/>
              <a:t>sequence</a:t>
            </a:r>
            <a:r>
              <a:rPr lang="it-IT" dirty="0"/>
              <a:t> tool </a:t>
            </a:r>
            <a:r>
              <a:rPr lang="it-IT" dirty="0" err="1"/>
              <a:t>is</a:t>
            </a:r>
            <a:r>
              <a:rPr lang="it-IT" dirty="0"/>
              <a:t> the loop.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 in the </a:t>
            </a:r>
            <a:r>
              <a:rPr lang="it-IT" dirty="0" err="1"/>
              <a:t>context</a:t>
            </a:r>
            <a:r>
              <a:rPr lang="it-IT" dirty="0"/>
              <a:t> of the treatment </a:t>
            </a:r>
            <a:r>
              <a:rPr lang="it-IT" dirty="0" err="1"/>
              <a:t>assignment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5669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6136-BD51-36B5-B237-DB6FB8F33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62862-76FA-A834-DC6D-3A4CCD7290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manipulate</a:t>
            </a:r>
            <a:r>
              <a:rPr lang="it-IT" sz="2000" dirty="0"/>
              <a:t> social </a:t>
            </a:r>
            <a:r>
              <a:rPr lang="it-IT" sz="2000" dirty="0" err="1"/>
              <a:t>identity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the art </a:t>
            </a:r>
            <a:r>
              <a:rPr lang="it-IT" sz="2000" dirty="0" err="1"/>
              <a:t>preferences</a:t>
            </a:r>
            <a:r>
              <a:rPr lang="it-IT" sz="2000" dirty="0"/>
              <a:t> task by Chen and Li</a:t>
            </a:r>
          </a:p>
          <a:p>
            <a:r>
              <a:rPr lang="it-IT" sz="2000" dirty="0" err="1"/>
              <a:t>Requirements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</a:t>
            </a:r>
            <a:r>
              <a:rPr lang="it-IT" sz="2000" dirty="0" err="1"/>
              <a:t>Table</a:t>
            </a:r>
            <a:r>
              <a:rPr lang="it-IT" sz="2000" dirty="0"/>
              <a:t>, with </a:t>
            </a:r>
            <a:r>
              <a:rPr lang="it-IT" sz="2000" dirty="0" err="1"/>
              <a:t>two</a:t>
            </a:r>
            <a:r>
              <a:rPr lang="it-IT" sz="2000" dirty="0"/>
              <a:t> pictures and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buttons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loop of </a:t>
            </a:r>
            <a:r>
              <a:rPr lang="it-IT" sz="2000" dirty="0" err="1"/>
              <a:t>five</a:t>
            </a:r>
            <a:r>
              <a:rPr lang="it-IT" sz="2000" dirty="0"/>
              <a:t> rounds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to </a:t>
            </a:r>
            <a:r>
              <a:rPr lang="it-IT" sz="2000" dirty="0" err="1"/>
              <a:t>keep</a:t>
            </a:r>
            <a:r>
              <a:rPr lang="it-IT" sz="2000" dirty="0"/>
              <a:t> track of </a:t>
            </a:r>
            <a:r>
              <a:rPr lang="it-IT" sz="2000" dirty="0" err="1"/>
              <a:t>choices</a:t>
            </a:r>
            <a:r>
              <a:rPr lang="it-IT" sz="2000" dirty="0"/>
              <a:t> so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able</a:t>
            </a:r>
            <a:r>
              <a:rPr lang="it-IT" sz="2000" dirty="0"/>
              <a:t> to </a:t>
            </a:r>
            <a:r>
              <a:rPr lang="it-IT" sz="2000" dirty="0" err="1"/>
              <a:t>distinguish</a:t>
            </a:r>
            <a:r>
              <a:rPr lang="it-IT" sz="2000" dirty="0"/>
              <a:t> </a:t>
            </a:r>
            <a:r>
              <a:rPr lang="it-IT" sz="2000" dirty="0" err="1"/>
              <a:t>those</a:t>
            </a:r>
            <a:r>
              <a:rPr lang="it-IT" sz="2000" dirty="0"/>
              <a:t> </a:t>
            </a:r>
            <a:r>
              <a:rPr lang="it-IT" sz="2000" dirty="0" err="1"/>
              <a:t>who</a:t>
            </a:r>
            <a:r>
              <a:rPr lang="it-IT" sz="2000" dirty="0"/>
              <a:t> </a:t>
            </a:r>
            <a:r>
              <a:rPr lang="it-IT" sz="2000" dirty="0" err="1"/>
              <a:t>select</a:t>
            </a:r>
            <a:r>
              <a:rPr lang="it-IT" sz="2000" dirty="0"/>
              <a:t> </a:t>
            </a:r>
            <a:r>
              <a:rPr lang="it-IT" sz="2000" dirty="0" err="1"/>
              <a:t>left</a:t>
            </a:r>
            <a:r>
              <a:rPr lang="it-IT" sz="2000" dirty="0"/>
              <a:t>/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of the times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8D9154-8095-F19A-6783-1095B12187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39361"/>
            <a:ext cx="5181600" cy="3523866"/>
          </a:xfrm>
        </p:spPr>
      </p:pic>
    </p:spTree>
    <p:extLst>
      <p:ext uri="{BB962C8B-B14F-4D97-AF65-F5344CB8AC3E}">
        <p14:creationId xmlns:p14="http://schemas.microsoft.com/office/powerpoint/2010/main" val="477529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269CAE7-2454-E59D-8C61-9ADF5441E11A}"/>
              </a:ext>
            </a:extLst>
          </p:cNvPr>
          <p:cNvSpPr txBox="1"/>
          <p:nvPr/>
        </p:nvSpPr>
        <p:spPr>
          <a:xfrm>
            <a:off x="365760" y="2350008"/>
            <a:ext cx="117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loop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579C94-7F53-8EFE-B28F-5EB50F025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0"/>
            <a:ext cx="8861751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3E8752F-1215-9116-37C9-1EDB0CB83EF2}"/>
              </a:ext>
            </a:extLst>
          </p:cNvPr>
          <p:cNvGrpSpPr/>
          <p:nvPr/>
        </p:nvGrpSpPr>
        <p:grpSpPr>
          <a:xfrm>
            <a:off x="1014768" y="1714104"/>
            <a:ext cx="4765320" cy="1861920"/>
            <a:chOff x="1014768" y="1714104"/>
            <a:chExt cx="4765320" cy="1861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14:cNvPr>
                <p14:cNvContentPartPr/>
                <p14:nvPr/>
              </p14:nvContentPartPr>
              <p14:xfrm>
                <a:off x="3025728" y="1714104"/>
                <a:ext cx="2754360" cy="186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90088" y="1498104"/>
                  <a:ext cx="2826000" cy="22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14:cNvPr>
                <p14:cNvContentPartPr/>
                <p14:nvPr/>
              </p14:nvContentPartPr>
              <p14:xfrm>
                <a:off x="1014768" y="2468304"/>
                <a:ext cx="1883880" cy="165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8768" y="2252664"/>
                  <a:ext cx="19555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14:cNvPr>
                <p14:cNvContentPartPr/>
                <p14:nvPr/>
              </p14:nvContentPartPr>
              <p14:xfrm>
                <a:off x="2688048" y="2267424"/>
                <a:ext cx="294480" cy="438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52048" y="2051784"/>
                  <a:ext cx="366120" cy="87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14:cNvPr>
              <p14:cNvContentPartPr/>
              <p14:nvPr/>
            </p14:nvContentPartPr>
            <p14:xfrm>
              <a:off x="2112048" y="4087224"/>
              <a:ext cx="1920600" cy="1435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6048" y="3871224"/>
                <a:ext cx="1992240" cy="18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14:cNvPr>
              <p14:cNvContentPartPr/>
              <p14:nvPr/>
            </p14:nvContentPartPr>
            <p14:xfrm>
              <a:off x="3831048" y="4067784"/>
              <a:ext cx="240120" cy="219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95408" y="3852144"/>
                <a:ext cx="31176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14:cNvPr>
              <p14:cNvContentPartPr/>
              <p14:nvPr/>
            </p14:nvContentPartPr>
            <p14:xfrm>
              <a:off x="2112048" y="4132944"/>
              <a:ext cx="4755600" cy="1390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76048" y="3916944"/>
                <a:ext cx="4827240" cy="18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14:cNvPr>
              <p14:cNvContentPartPr/>
              <p14:nvPr/>
            </p14:nvContentPartPr>
            <p14:xfrm>
              <a:off x="6528528" y="4086144"/>
              <a:ext cx="422280" cy="301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92528" y="3870504"/>
                <a:ext cx="493920" cy="73332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48E8114-DD77-829C-EF91-5EB425F1A430}"/>
              </a:ext>
            </a:extLst>
          </p:cNvPr>
          <p:cNvSpPr txBox="1"/>
          <p:nvPr/>
        </p:nvSpPr>
        <p:spPr>
          <a:xfrm>
            <a:off x="804672" y="5385816"/>
            <a:ext cx="176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choices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338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1DCD7-ECBB-22B3-027E-B108BF36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368"/>
            <a:ext cx="12192000" cy="55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73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D76B-3DCC-BEBA-D3A3-52F987F2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[just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ready]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A4C52-E725-B636-7CF6-F4D26501DF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2"/>
              </a:rPr>
              <a:t>https://www.bellasartes.gob.ar/media/uploads/coleccion/7966.jpg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3"/>
              </a:rPr>
              <a:t>https://www.3minutosdearte.com/wp-content/uploads/2018/09/Klee-Magia-de-los-peces-1925-e1633369586262.jpg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4"/>
              </a:rPr>
              <a:t>https://es.wahooart.com/Art.nsf/O/8XYQN9/$File/Paul-Klee-Landscape-with-Yellow-Birds.jpg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5"/>
              </a:rPr>
              <a:t>https://www.artmajeur.com/medias/mini/t/o/tony-rubino/artwork/15522313_klee-burggarten-1919-painting-in-high-resolution-by-paul-klee-original-from-the-kunstmuseum-basel.jpg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6"/>
              </a:rPr>
              <a:t>https://image.invaluable.com/housePhotos/ROGALLERY/49/736249/H4175-L309842541.jpg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17578-7E02-3FC2-3B24-AB002BAAEA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7"/>
              </a:rPr>
              <a:t>https://www.biografiasyvidas.com/biografia/k/fotos/kandinsky_4.jpg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8"/>
              </a:rPr>
              <a:t>https://upload.wikimedia.org/wikipedia/commons/f/f0/Vassily_Kandinsky%2C_1923_-_Circles_in_a_Circle.jpg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9"/>
              </a:rPr>
              <a:t>https://cdn.pixabay.com/photo/2021/05/24/20/36/wassily-kandinsky-6280547_1280.jpg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0"/>
              </a:rPr>
              <a:t>https://www.artmajeur.com/medias/standard/a/d/administrator/blog/6448f069731476.45206248_wassily-kandinsky-composition-7.jpg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1"/>
              </a:rPr>
              <a:t>https://www.nacion.com/resizer/I265CujoyKVOSEa7IStTSuNqm5s=/1440x0/filters:format(png):quality(70)/cloudfront-us-east-1.images.arcpublishing.com/gruponacion/CW7JQBRSA5HVVETEJVN3HVRIC4.png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2255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8509A9-9EF5-FAF9-A5B0-F249D056F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86" y="0"/>
            <a:ext cx="916342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14:cNvPr>
              <p14:cNvContentPartPr/>
              <p14:nvPr/>
            </p14:nvContentPartPr>
            <p14:xfrm>
              <a:off x="9060048" y="1269504"/>
              <a:ext cx="624240" cy="58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24408" y="1053864"/>
                <a:ext cx="695880" cy="10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14:cNvPr>
              <p14:cNvContentPartPr/>
              <p14:nvPr/>
            </p14:nvContentPartPr>
            <p14:xfrm>
              <a:off x="9481248" y="1784304"/>
              <a:ext cx="348840" cy="421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5608" y="1568304"/>
                <a:ext cx="420480" cy="85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14:cNvPr>
              <p14:cNvContentPartPr/>
              <p14:nvPr/>
            </p14:nvContentPartPr>
            <p14:xfrm>
              <a:off x="3739608" y="2002104"/>
              <a:ext cx="677520" cy="428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3608" y="1786104"/>
                <a:ext cx="749160" cy="8604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F617172-7483-DAE1-3E11-3F1145F32248}"/>
              </a:ext>
            </a:extLst>
          </p:cNvPr>
          <p:cNvSpPr txBox="1"/>
          <p:nvPr/>
        </p:nvSpPr>
        <p:spPr>
          <a:xfrm>
            <a:off x="1024128" y="2496312"/>
            <a:ext cx="1536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tags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text</a:t>
            </a:r>
          </a:p>
        </p:txBody>
      </p:sp>
    </p:spTree>
    <p:extLst>
      <p:ext uri="{BB962C8B-B14F-4D97-AF65-F5344CB8AC3E}">
        <p14:creationId xmlns:p14="http://schemas.microsoft.com/office/powerpoint/2010/main" val="2176782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F965F-CD4D-9511-5902-3B1FB073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A02D69-356C-EEB3-2F9D-9751362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AD7C8-3BE6-EAE3-690B-B0CBE6352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65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672916-8F60-A1FC-0580-601EA787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EC8A4-5691-3EBC-717A-7454DAB900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MDG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MPL</a:t>
            </a:r>
          </a:p>
          <a:p>
            <a:r>
              <a:rPr lang="it-IT" sz="2000" dirty="0" err="1"/>
              <a:t>Especially</a:t>
            </a:r>
            <a:r>
              <a:rPr lang="it-IT" sz="2000" dirty="0"/>
              <a:t> for online </a:t>
            </a:r>
            <a:r>
              <a:rPr lang="it-IT" sz="2000" dirty="0" err="1"/>
              <a:t>exp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end up with multiple switch </a:t>
            </a:r>
            <a:r>
              <a:rPr lang="it-IT" sz="2000" dirty="0" err="1"/>
              <a:t>because</a:t>
            </a:r>
            <a:r>
              <a:rPr lang="it-IT" sz="2000" dirty="0"/>
              <a:t> of </a:t>
            </a:r>
            <a:r>
              <a:rPr lang="it-IT" sz="2000" dirty="0" err="1"/>
              <a:t>tiredom</a:t>
            </a:r>
            <a:r>
              <a:rPr lang="it-IT" sz="2000" dirty="0"/>
              <a:t>, </a:t>
            </a:r>
            <a:r>
              <a:rPr lang="it-IT" sz="2000" dirty="0" err="1"/>
              <a:t>lack</a:t>
            </a:r>
            <a:r>
              <a:rPr lang="it-IT" sz="2000" dirty="0"/>
              <a:t> of </a:t>
            </a:r>
            <a:r>
              <a:rPr lang="it-IT" sz="2000" dirty="0" err="1"/>
              <a:t>attentions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 err="1"/>
              <a:t>We</a:t>
            </a:r>
            <a:r>
              <a:rPr lang="it-IT" sz="2000" dirty="0"/>
              <a:t> can force single switch, </a:t>
            </a:r>
            <a:r>
              <a:rPr lang="it-IT" sz="2000" dirty="0" err="1"/>
              <a:t>especially</a:t>
            </a:r>
            <a:r>
              <a:rPr lang="it-IT" sz="2000" dirty="0"/>
              <a:t>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measure</a:t>
            </a:r>
            <a:r>
              <a:rPr lang="it-IT" sz="2000" dirty="0"/>
              <a:t> multiple </a:t>
            </a:r>
            <a:r>
              <a:rPr lang="it-IT" sz="2000" dirty="0" err="1"/>
              <a:t>things</a:t>
            </a:r>
            <a:r>
              <a:rPr lang="it-IT" sz="2000" dirty="0"/>
              <a:t> (</a:t>
            </a:r>
            <a:r>
              <a:rPr lang="it-IT" sz="2000" dirty="0" err="1"/>
              <a:t>see</a:t>
            </a:r>
            <a:r>
              <a:rPr lang="it-IT" sz="2000" dirty="0"/>
              <a:t> </a:t>
            </a:r>
            <a:r>
              <a:rPr lang="it-IT" sz="2000" dirty="0" err="1"/>
              <a:t>Econographics</a:t>
            </a:r>
            <a:r>
              <a:rPr lang="it-IT" sz="2000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825B1A-81BE-AF09-A8C3-ED5E894935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19051"/>
            <a:ext cx="5181600" cy="3564485"/>
          </a:xfrm>
        </p:spPr>
      </p:pic>
    </p:spTree>
    <p:extLst>
      <p:ext uri="{BB962C8B-B14F-4D97-AF65-F5344CB8AC3E}">
        <p14:creationId xmlns:p14="http://schemas.microsoft.com/office/powerpoint/2010/main" val="3494744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1F47-D245-F97B-C8D9-76CABD88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F9D84-20AF-D854-F8A6-BB62BAA5F8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Every</a:t>
            </a:r>
            <a:r>
              <a:rPr lang="it-IT" sz="2000" dirty="0"/>
              <a:t> time a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r>
              <a:rPr lang="it-IT" sz="2000" dirty="0"/>
              <a:t> and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.</a:t>
            </a:r>
          </a:p>
          <a:p>
            <a:r>
              <a:rPr lang="it-IT" sz="2000" dirty="0" err="1"/>
              <a:t>Every</a:t>
            </a:r>
            <a:r>
              <a:rPr lang="it-IT" sz="2000" dirty="0"/>
              <a:t> time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 and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endParaRPr lang="it-IT" sz="2000" dirty="0"/>
          </a:p>
          <a:p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works </a:t>
            </a:r>
            <a:r>
              <a:rPr lang="it-IT" sz="2000" dirty="0" err="1"/>
              <a:t>at</a:t>
            </a:r>
            <a:r>
              <a:rPr lang="it-IT" sz="2000" dirty="0"/>
              <a:t> the </a:t>
            </a:r>
            <a:r>
              <a:rPr lang="it-IT" sz="2000" dirty="0" err="1"/>
              <a:t>extremes</a:t>
            </a:r>
            <a:r>
              <a:rPr lang="it-IT" sz="2000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CF0DDD-695F-0F35-DE78-DD51FB58E8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00173"/>
            <a:ext cx="5181600" cy="4202242"/>
          </a:xfrm>
        </p:spPr>
      </p:pic>
    </p:spTree>
    <p:extLst>
      <p:ext uri="{BB962C8B-B14F-4D97-AF65-F5344CB8AC3E}">
        <p14:creationId xmlns:p14="http://schemas.microsoft.com/office/powerpoint/2010/main" val="34698148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5797-A262-A1D2-039C-B3252AB4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Action 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9664C9-A611-086B-0F4A-6DA6BF5A1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a class to make sure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radiobuttons</a:t>
            </a:r>
            <a:r>
              <a:rPr lang="it-IT" dirty="0"/>
              <a:t> (and make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like)</a:t>
            </a:r>
          </a:p>
          <a:p>
            <a:r>
              <a:rPr lang="it-IT" dirty="0"/>
              <a:t>Select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twice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One loop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the event </a:t>
            </a:r>
            <a:r>
              <a:rPr lang="it-IT" dirty="0" err="1"/>
              <a:t>listener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One loop in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right</a:t>
            </a:r>
            <a:endParaRPr lang="it-IT" dirty="0"/>
          </a:p>
          <a:p>
            <a:pPr lvl="1"/>
            <a:r>
              <a:rPr lang="it-IT" dirty="0"/>
              <a:t>One loop in </a:t>
            </a:r>
            <a:r>
              <a:rPr lang="it-IT" dirty="0" err="1"/>
              <a:t>backward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left</a:t>
            </a:r>
            <a:endParaRPr lang="it-IT" dirty="0"/>
          </a:p>
          <a:p>
            <a:pPr lvl="1"/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need</a:t>
            </a:r>
            <a:r>
              <a:rPr lang="it-IT" b="1" dirty="0"/>
              <a:t> to figure out the complicate </a:t>
            </a:r>
            <a:r>
              <a:rPr lang="it-IT" b="1" dirty="0" err="1"/>
              <a:t>cases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41347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54FBB8-846B-E4DB-BCF6-0182751A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first 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2DA95-A686-941D-CB2D-9DB336A41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ask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: gender and age. </a:t>
            </a:r>
          </a:p>
          <a:p>
            <a:r>
              <a:rPr lang="it-IT" dirty="0"/>
              <a:t>But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our</a:t>
            </a:r>
            <a:r>
              <a:rPr lang="it-IT" dirty="0"/>
              <a:t> way to </a:t>
            </a:r>
            <a:r>
              <a:rPr lang="it-IT" dirty="0" err="1"/>
              <a:t>learn</a:t>
            </a:r>
            <a:r>
              <a:rPr lang="it-IT" dirty="0"/>
              <a:t> a bit </a:t>
            </a:r>
            <a:r>
              <a:rPr lang="it-IT" dirty="0" err="1"/>
              <a:t>about</a:t>
            </a:r>
            <a:r>
              <a:rPr lang="it-IT" dirty="0"/>
              <a:t> html and </a:t>
            </a:r>
            <a:r>
              <a:rPr lang="it-IT" dirty="0" err="1"/>
              <a:t>css</a:t>
            </a:r>
            <a:endParaRPr lang="it-IT" dirty="0"/>
          </a:p>
          <a:p>
            <a:r>
              <a:rPr lang="it-IT" dirty="0"/>
              <a:t>First </a:t>
            </a:r>
            <a:r>
              <a:rPr lang="it-IT" dirty="0" err="1"/>
              <a:t>give</a:t>
            </a:r>
            <a:r>
              <a:rPr lang="it-IT" dirty="0"/>
              <a:t> a name to the form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2431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DA28-A812-DA41-DC78-B7B7D6E0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thing</a:t>
            </a:r>
            <a:r>
              <a:rPr lang="it-IT" dirty="0"/>
              <a:t>: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E357-899A-998F-31CD-7F4D658F2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tons of </a:t>
            </a:r>
            <a:r>
              <a:rPr lang="it-IT" dirty="0" err="1"/>
              <a:t>variables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. </a:t>
            </a:r>
            <a:r>
              <a:rPr lang="it-IT" dirty="0" err="1"/>
              <a:t>Instead</a:t>
            </a:r>
            <a:r>
              <a:rPr lang="it-IT" dirty="0"/>
              <a:t>, one single </a:t>
            </a:r>
            <a:r>
              <a:rPr lang="it-IT" dirty="0" err="1"/>
              <a:t>variable</a:t>
            </a:r>
            <a:r>
              <a:rPr lang="it-IT" dirty="0"/>
              <a:t> with the switching point</a:t>
            </a:r>
          </a:p>
          <a:p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and the 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pressed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record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choice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5333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B5EF-154D-5FF9-EDB5-E07DDF08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3D822-0A46-AC38-66B7-2755E22573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Assume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last task </a:t>
            </a:r>
            <a:r>
              <a:rPr lang="it-IT" dirty="0" err="1"/>
              <a:t>is</a:t>
            </a:r>
            <a:r>
              <a:rPr lang="it-IT" dirty="0"/>
              <a:t> trust a la C&amp;D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collected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trustees </a:t>
            </a:r>
            <a:r>
              <a:rPr lang="it-IT" dirty="0" err="1"/>
              <a:t>decisions</a:t>
            </a:r>
            <a:endParaRPr lang="it-IT" dirty="0"/>
          </a:p>
          <a:p>
            <a:r>
              <a:rPr lang="it-IT" dirty="0" err="1"/>
              <a:t>Perhaps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promises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6FD77D-86C8-B574-A19A-44C1FF54DF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2255"/>
            <a:ext cx="5181600" cy="3058078"/>
          </a:xfrm>
        </p:spPr>
      </p:pic>
    </p:spTree>
    <p:extLst>
      <p:ext uri="{BB962C8B-B14F-4D97-AF65-F5344CB8AC3E}">
        <p14:creationId xmlns:p14="http://schemas.microsoft.com/office/powerpoint/2010/main" val="3863190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44-8ACA-24DF-6CCA-A49D6135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433F-7C10-53E5-AF5D-F4876C9209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matching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dynamic</a:t>
            </a:r>
            <a:r>
              <a:rPr lang="it-IT" dirty="0"/>
              <a:t> text for the promise</a:t>
            </a:r>
          </a:p>
          <a:p>
            <a:r>
              <a:rPr lang="it-IT" dirty="0" err="1"/>
              <a:t>Ideally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match just once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0FC5F5-37DD-C3FE-BB89-841F4B5C70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02484"/>
            <a:ext cx="5181600" cy="2997619"/>
          </a:xfrm>
        </p:spPr>
      </p:pic>
    </p:spTree>
    <p:extLst>
      <p:ext uri="{BB962C8B-B14F-4D97-AF65-F5344CB8AC3E}">
        <p14:creationId xmlns:p14="http://schemas.microsoft.com/office/powerpoint/2010/main" val="2931149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C837-3497-34AB-239F-8466BD3C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67EE4-23BA-0A4D-40BC-A021F4C68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matrices</a:t>
            </a:r>
            <a:r>
              <a:rPr lang="it-IT" dirty="0"/>
              <a:t> of </a:t>
            </a:r>
            <a:r>
              <a:rPr lang="it-IT" dirty="0" err="1"/>
              <a:t>choices</a:t>
            </a:r>
            <a:r>
              <a:rPr lang="it-IT" dirty="0"/>
              <a:t>, </a:t>
            </a:r>
            <a:r>
              <a:rPr lang="it-IT" dirty="0" err="1"/>
              <a:t>ids</a:t>
            </a:r>
            <a:r>
              <a:rPr lang="it-IT" dirty="0"/>
              <a:t>, </a:t>
            </a:r>
            <a:r>
              <a:rPr lang="it-IT" dirty="0" err="1"/>
              <a:t>promises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random </a:t>
            </a:r>
            <a:r>
              <a:rPr lang="it-IT" dirty="0" err="1"/>
              <a:t>mechanism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track of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indices</a:t>
            </a:r>
            <a:endParaRPr lang="it-IT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1716C5A-A3BA-57BC-EE19-92972AA68F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3187"/>
            <a:ext cx="5181600" cy="4016214"/>
          </a:xfrm>
        </p:spPr>
      </p:pic>
    </p:spTree>
    <p:extLst>
      <p:ext uri="{BB962C8B-B14F-4D97-AF65-F5344CB8AC3E}">
        <p14:creationId xmlns:p14="http://schemas.microsoft.com/office/powerpoint/2010/main" val="1954581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E3A1-D566-4031-A21D-9393800C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F1CA3-4902-5989-4631-780F02BD22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  <a:p>
            <a:r>
              <a:rPr lang="it-IT" dirty="0"/>
              <a:t>The </a:t>
            </a:r>
            <a:r>
              <a:rPr lang="it-IT" dirty="0" err="1"/>
              <a:t>randomization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123E3F-1322-3185-F614-A99FB3836D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19269"/>
            <a:ext cx="5181600" cy="2964050"/>
          </a:xfrm>
        </p:spPr>
      </p:pic>
    </p:spTree>
    <p:extLst>
      <p:ext uri="{BB962C8B-B14F-4D97-AF65-F5344CB8AC3E}">
        <p14:creationId xmlns:p14="http://schemas.microsoft.com/office/powerpoint/2010/main" val="4185255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C448-9D51-0DFC-6210-B4FED901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C4D8C-8A70-3D04-8D72-F1D45F8269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solution</a:t>
            </a:r>
            <a:r>
              <a:rPr lang="it-IT" dirty="0"/>
              <a:t>. But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really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from the server…</a:t>
            </a:r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general </a:t>
            </a:r>
            <a:r>
              <a:rPr lang="it-IT" dirty="0" err="1"/>
              <a:t>problem</a:t>
            </a:r>
            <a:r>
              <a:rPr lang="it-IT" dirty="0"/>
              <a:t>, I </a:t>
            </a:r>
            <a:r>
              <a:rPr lang="it-IT" dirty="0" err="1"/>
              <a:t>want</a:t>
            </a:r>
            <a:r>
              <a:rPr lang="it-IT" dirty="0"/>
              <a:t> to talk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end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018A26-47FB-68DD-9C6A-6247B364CE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7891"/>
            <a:ext cx="5181600" cy="2766805"/>
          </a:xfrm>
        </p:spPr>
      </p:pic>
    </p:spTree>
    <p:extLst>
      <p:ext uri="{BB962C8B-B14F-4D97-AF65-F5344CB8AC3E}">
        <p14:creationId xmlns:p14="http://schemas.microsoft.com/office/powerpoint/2010/main" val="16804691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81FB-BDD6-F71C-AC53-88A50B0C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matching: general </a:t>
            </a:r>
            <a:r>
              <a:rPr lang="it-IT" dirty="0" err="1"/>
              <a:t>considerations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73FAE1-B0E7-6A1A-5C6C-0BB88A4B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real</a:t>
            </a:r>
            <a:r>
              <a:rPr lang="it-IT" dirty="0"/>
              <a:t> time interaction,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web </a:t>
            </a:r>
            <a:r>
              <a:rPr lang="it-IT" dirty="0" err="1"/>
              <a:t>socket</a:t>
            </a:r>
            <a:r>
              <a:rPr lang="it-IT" dirty="0"/>
              <a:t> (or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)</a:t>
            </a:r>
          </a:p>
          <a:p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HTTP)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be </a:t>
            </a:r>
            <a:r>
              <a:rPr lang="it-IT" dirty="0" err="1"/>
              <a:t>able</a:t>
            </a:r>
            <a:r>
              <a:rPr lang="it-IT" dirty="0"/>
              <a:t> to determine </a:t>
            </a:r>
            <a:r>
              <a:rPr lang="it-IT" dirty="0" err="1"/>
              <a:t>exactly</a:t>
            </a:r>
            <a:r>
              <a:rPr lang="it-IT" dirty="0"/>
              <a:t> the </a:t>
            </a:r>
            <a:r>
              <a:rPr lang="it-IT" dirty="0" err="1"/>
              <a:t>queuing</a:t>
            </a:r>
            <a:r>
              <a:rPr lang="it-IT" dirty="0"/>
              <a:t> position and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system (</a:t>
            </a:r>
            <a:r>
              <a:rPr lang="it-IT" dirty="0" err="1"/>
              <a:t>at</a:t>
            </a:r>
            <a:r>
              <a:rPr lang="it-IT" dirty="0"/>
              <a:t> the moment in </a:t>
            </a:r>
            <a:r>
              <a:rPr lang="it-IT" dirty="0" err="1"/>
              <a:t>which</a:t>
            </a:r>
            <a:r>
              <a:rPr lang="it-IT" dirty="0"/>
              <a:t> the </a:t>
            </a:r>
            <a:r>
              <a:rPr lang="it-IT" dirty="0" err="1"/>
              <a:t>subject</a:t>
            </a:r>
            <a:r>
              <a:rPr lang="it-IT" dirty="0"/>
              <a:t> </a:t>
            </a:r>
            <a:r>
              <a:rPr lang="it-IT" dirty="0" err="1"/>
              <a:t>enters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, i.e.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 with </a:t>
            </a:r>
            <a:r>
              <a:rPr lang="it-IT" dirty="0" err="1"/>
              <a:t>Qualtrics</a:t>
            </a:r>
            <a:r>
              <a:rPr lang="it-IT" dirty="0"/>
              <a:t>)</a:t>
            </a:r>
          </a:p>
          <a:p>
            <a:r>
              <a:rPr lang="it-IT" dirty="0"/>
              <a:t>My </a:t>
            </a:r>
            <a:r>
              <a:rPr lang="it-IT" dirty="0" err="1"/>
              <a:t>suggestion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via </a:t>
            </a:r>
            <a:r>
              <a:rPr lang="it-IT" dirty="0" err="1"/>
              <a:t>OpenLab</a:t>
            </a:r>
            <a:r>
              <a:rPr lang="it-IT" dirty="0"/>
              <a:t> (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easier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know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a server in AWS)</a:t>
            </a:r>
          </a:p>
        </p:txBody>
      </p:sp>
    </p:spTree>
    <p:extLst>
      <p:ext uri="{BB962C8B-B14F-4D97-AF65-F5344CB8AC3E}">
        <p14:creationId xmlns:p14="http://schemas.microsoft.com/office/powerpoint/2010/main" val="386860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884063-7121-A093-383A-AFC962F8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7927A-FF26-92C9-60F2-3DCE286A6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713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CA1AAD-A77B-4BC1-2B04-243AFA96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</a:t>
            </a:r>
            <a:r>
              <a:rPr lang="it-IT" dirty="0" err="1"/>
              <a:t>locally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C0CE2D-EF6B-05F0-5BF0-771040383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552" y="1825625"/>
            <a:ext cx="6564896" cy="4351338"/>
          </a:xfrm>
        </p:spPr>
      </p:pic>
    </p:spTree>
    <p:extLst>
      <p:ext uri="{BB962C8B-B14F-4D97-AF65-F5344CB8AC3E}">
        <p14:creationId xmlns:p14="http://schemas.microsoft.com/office/powerpoint/2010/main" val="1828387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BEC1-A6CB-AF8E-1052-F7333BDC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FC8297-3268-48AE-474D-52CADABE3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181" y="1825625"/>
            <a:ext cx="7437638" cy="4351338"/>
          </a:xfrm>
        </p:spPr>
      </p:pic>
    </p:spTree>
    <p:extLst>
      <p:ext uri="{BB962C8B-B14F-4D97-AF65-F5344CB8AC3E}">
        <p14:creationId xmlns:p14="http://schemas.microsoft.com/office/powerpoint/2010/main" val="246664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D6DB-3406-F4F7-57DC-7F3AAFB0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045BE-B110-C57C-E99D-08B38A4EF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Html </a:t>
            </a:r>
            <a:r>
              <a:rPr lang="it-IT" dirty="0" err="1"/>
              <a:t>is</a:t>
            </a:r>
            <a:r>
              <a:rPr lang="it-IT" dirty="0"/>
              <a:t> a markup </a:t>
            </a:r>
            <a:r>
              <a:rPr lang="it-IT" dirty="0" err="1"/>
              <a:t>language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tasks and </a:t>
            </a:r>
            <a:r>
              <a:rPr lang="it-IT" dirty="0" err="1"/>
              <a:t>operation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focused</a:t>
            </a:r>
            <a:r>
              <a:rPr lang="it-IT" dirty="0"/>
              <a:t> on </a:t>
            </a:r>
            <a:r>
              <a:rPr lang="it-IT" dirty="0" err="1"/>
              <a:t>presentation</a:t>
            </a:r>
            <a:r>
              <a:rPr lang="it-IT" dirty="0"/>
              <a:t>;</a:t>
            </a:r>
          </a:p>
          <a:p>
            <a:r>
              <a:rPr lang="it-IT" dirty="0"/>
              <a:t>The key concept </a:t>
            </a:r>
            <a:r>
              <a:rPr lang="it-IT" dirty="0" err="1"/>
              <a:t>is</a:t>
            </a:r>
            <a:r>
              <a:rPr lang="it-IT" dirty="0"/>
              <a:t> tag. A tag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opened</a:t>
            </a:r>
            <a:r>
              <a:rPr lang="it-IT" dirty="0"/>
              <a:t> and </a:t>
            </a:r>
            <a:r>
              <a:rPr lang="it-IT" dirty="0" err="1"/>
              <a:t>closed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&lt;tag&gt;&lt;/tag&gt;. </a:t>
            </a:r>
          </a:p>
          <a:p>
            <a:r>
              <a:rPr lang="it-IT" dirty="0" err="1"/>
              <a:t>Italic</a:t>
            </a:r>
            <a:r>
              <a:rPr lang="it-IT" dirty="0"/>
              <a:t> and </a:t>
            </a:r>
            <a:r>
              <a:rPr lang="it-IT" dirty="0" err="1"/>
              <a:t>bold</a:t>
            </a:r>
            <a:r>
              <a:rPr lang="it-IT" dirty="0"/>
              <a:t> are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tags</a:t>
            </a:r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42B35-B4E5-1975-A936-92FA53C10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495" y="3354831"/>
            <a:ext cx="4306899" cy="2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21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0A8B-CED2-E2EB-5BDE-D44D1747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576C5-0183-1158-ED91-962736E9ED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400" dirty="0"/>
              <a:t>The data come in long form, </a:t>
            </a:r>
            <a:r>
              <a:rPr lang="it-IT" sz="2400" dirty="0" err="1"/>
              <a:t>as</a:t>
            </a:r>
            <a:r>
              <a:rPr lang="it-IT" sz="2400" dirty="0"/>
              <a:t> a panel</a:t>
            </a:r>
          </a:p>
          <a:p>
            <a:r>
              <a:rPr lang="it-IT" sz="2400" dirty="0"/>
              <a:t>The «</a:t>
            </a:r>
            <a:r>
              <a:rPr lang="it-IT" sz="2400" dirty="0" err="1"/>
              <a:t>row</a:t>
            </a:r>
            <a:r>
              <a:rPr lang="it-IT" sz="2400" dirty="0"/>
              <a:t>» </a:t>
            </a:r>
            <a:r>
              <a:rPr lang="it-IT" sz="2400" dirty="0" err="1"/>
              <a:t>indicator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«</a:t>
            </a:r>
            <a:r>
              <a:rPr lang="it-IT" sz="2400" dirty="0" err="1"/>
              <a:t>sender</a:t>
            </a:r>
            <a:r>
              <a:rPr lang="it-IT" sz="2400" dirty="0"/>
              <a:t>», the </a:t>
            </a:r>
            <a:r>
              <a:rPr lang="it-IT" sz="2400" dirty="0" err="1"/>
              <a:t>webpage</a:t>
            </a:r>
            <a:r>
              <a:rPr lang="it-IT" sz="2400" dirty="0"/>
              <a:t> </a:t>
            </a:r>
            <a:r>
              <a:rPr lang="it-IT" sz="2400" dirty="0" err="1"/>
              <a:t>who</a:t>
            </a:r>
            <a:r>
              <a:rPr lang="it-IT" sz="2400" dirty="0"/>
              <a:t> </a:t>
            </a:r>
            <a:r>
              <a:rPr lang="it-IT" sz="2400" dirty="0" err="1"/>
              <a:t>sent</a:t>
            </a:r>
            <a:r>
              <a:rPr lang="it-IT" sz="2400" dirty="0"/>
              <a:t> the data</a:t>
            </a:r>
          </a:p>
          <a:p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automatically</a:t>
            </a:r>
            <a:r>
              <a:rPr lang="it-IT" sz="2400" dirty="0"/>
              <a:t> </a:t>
            </a:r>
            <a:r>
              <a:rPr lang="it-IT" sz="2400" dirty="0" err="1"/>
              <a:t>collects</a:t>
            </a:r>
            <a:r>
              <a:rPr lang="it-IT" sz="2400" dirty="0"/>
              <a:t> a </a:t>
            </a:r>
            <a:r>
              <a:rPr lang="it-IT" sz="2400" dirty="0" err="1"/>
              <a:t>number</a:t>
            </a:r>
            <a:r>
              <a:rPr lang="it-IT" sz="2400" dirty="0"/>
              <a:t> of </a:t>
            </a:r>
            <a:r>
              <a:rPr lang="it-IT" sz="2400" dirty="0" err="1"/>
              <a:t>important</a:t>
            </a:r>
            <a:r>
              <a:rPr lang="it-IT" sz="2400" dirty="0"/>
              <a:t> information on time</a:t>
            </a:r>
          </a:p>
          <a:p>
            <a:r>
              <a:rPr lang="it-IT" sz="2400" dirty="0" err="1"/>
              <a:t>Whether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like the panel </a:t>
            </a:r>
            <a:r>
              <a:rPr lang="it-IT" sz="2400" dirty="0" err="1"/>
              <a:t>structure</a:t>
            </a:r>
            <a:r>
              <a:rPr lang="it-IT" sz="2400" dirty="0"/>
              <a:t> or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depends</a:t>
            </a:r>
            <a:r>
              <a:rPr lang="it-IT" sz="2400" dirty="0"/>
              <a:t> on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research</a:t>
            </a:r>
            <a:r>
              <a:rPr lang="it-IT" sz="2400" dirty="0"/>
              <a:t> </a:t>
            </a:r>
            <a:r>
              <a:rPr lang="it-IT" sz="2400" dirty="0" err="1"/>
              <a:t>question</a:t>
            </a:r>
            <a:r>
              <a:rPr lang="it-IT" sz="2400" dirty="0"/>
              <a:t>,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can work to </a:t>
            </a:r>
            <a:r>
              <a:rPr lang="it-IT" sz="2400" dirty="0" err="1"/>
              <a:t>collapse</a:t>
            </a:r>
            <a:r>
              <a:rPr lang="it-IT" sz="2400" dirty="0"/>
              <a:t> the info (more on </a:t>
            </a:r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later</a:t>
            </a:r>
            <a:r>
              <a:rPr lang="it-IT" sz="2400" dirty="0"/>
              <a:t>)</a:t>
            </a:r>
          </a:p>
          <a:p>
            <a:endParaRPr lang="it-IT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D04268-C537-FE6C-0F6E-C909DD75D2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4379" y="1825625"/>
            <a:ext cx="4357241" cy="4351338"/>
          </a:xfrm>
        </p:spPr>
      </p:pic>
    </p:spTree>
    <p:extLst>
      <p:ext uri="{BB962C8B-B14F-4D97-AF65-F5344CB8AC3E}">
        <p14:creationId xmlns:p14="http://schemas.microsoft.com/office/powerpoint/2010/main" val="30012922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5A56-52B6-DDE1-A07C-B5A5CB93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Steps for </a:t>
            </a:r>
            <a:r>
              <a:rPr lang="it-IT" dirty="0" err="1"/>
              <a:t>integration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E779-F045-5B0B-2861-29A4D2B8D0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 to be </a:t>
            </a:r>
            <a:r>
              <a:rPr lang="it-IT" dirty="0" err="1"/>
              <a:t>deployed</a:t>
            </a:r>
            <a:r>
              <a:rPr lang="it-IT" dirty="0"/>
              <a:t> online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(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host</a:t>
            </a:r>
            <a:r>
              <a:rPr lang="it-IT" dirty="0"/>
              <a:t> the study)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database)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EF7DED-C781-C9C2-0084-3FAC2C9BFD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9241" y="1825625"/>
            <a:ext cx="3827517" cy="4351338"/>
          </a:xfrm>
        </p:spPr>
      </p:pic>
    </p:spTree>
    <p:extLst>
      <p:ext uri="{BB962C8B-B14F-4D97-AF65-F5344CB8AC3E}">
        <p14:creationId xmlns:p14="http://schemas.microsoft.com/office/powerpoint/2010/main" val="2446325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23C2-7E1F-42C7-DADD-AE70FA95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Examples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6FF8-DB7B-60DD-836E-C719F51F86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Open a free account on Netlify.com and drag and drop </a:t>
            </a:r>
            <a:r>
              <a:rPr lang="it-IT" dirty="0" err="1"/>
              <a:t>your</a:t>
            </a:r>
            <a:r>
              <a:rPr lang="it-IT" dirty="0"/>
              <a:t> study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study (</a:t>
            </a:r>
            <a:r>
              <a:rPr lang="it-IT" dirty="0" err="1"/>
              <a:t>change</a:t>
            </a:r>
            <a:r>
              <a:rPr lang="it-IT" dirty="0"/>
              <a:t> the name,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funny, </a:t>
            </a:r>
            <a:r>
              <a:rPr lang="it-IT" dirty="0" err="1"/>
              <a:t>nerdy</a:t>
            </a:r>
            <a:r>
              <a:rPr lang="it-IT" dirty="0"/>
              <a:t>, and with a </a:t>
            </a:r>
            <a:r>
              <a:rPr lang="it-IT" dirty="0" err="1"/>
              <a:t>lot</a:t>
            </a:r>
            <a:r>
              <a:rPr lang="it-IT" dirty="0"/>
              <a:t> of </a:t>
            </a:r>
            <a:r>
              <a:rPr lang="it-IT" dirty="0" err="1"/>
              <a:t>experimenter</a:t>
            </a:r>
            <a:r>
              <a:rPr lang="it-IT" dirty="0"/>
              <a:t> demand)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C29CF5-83BC-11FE-BC56-F31DEACAD5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2867" y="1825625"/>
            <a:ext cx="4480266" cy="4351338"/>
          </a:xfrm>
        </p:spPr>
      </p:pic>
    </p:spTree>
    <p:extLst>
      <p:ext uri="{BB962C8B-B14F-4D97-AF65-F5344CB8AC3E}">
        <p14:creationId xmlns:p14="http://schemas.microsoft.com/office/powerpoint/2010/main" val="18053642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02DD-D104-13DE-2A38-00D45EBD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81C50E-8F3B-698F-245F-26187A6CF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a text </a:t>
            </a:r>
            <a:r>
              <a:rPr lang="it-IT" dirty="0" err="1"/>
              <a:t>question</a:t>
            </a:r>
            <a:r>
              <a:rPr lang="it-IT" dirty="0"/>
              <a:t>, and control the study </a:t>
            </a: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iframe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  <a:p>
            <a:r>
              <a:rPr lang="it-IT" dirty="0"/>
              <a:t>Create an embedded data field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responsible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and </a:t>
            </a:r>
            <a:r>
              <a:rPr lang="it-IT" dirty="0" err="1"/>
              <a:t>returns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in .</a:t>
            </a:r>
            <a:r>
              <a:rPr lang="it-IT" dirty="0" err="1"/>
              <a:t>json</a:t>
            </a:r>
            <a:r>
              <a:rPr lang="it-IT" dirty="0"/>
              <a:t>)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develop</a:t>
            </a:r>
            <a:r>
              <a:rPr lang="it-IT" dirty="0"/>
              <a:t> the </a:t>
            </a:r>
            <a:r>
              <a:rPr lang="it-IT" dirty="0" err="1"/>
              <a:t>tough</a:t>
            </a:r>
            <a:r>
              <a:rPr lang="it-IT" dirty="0"/>
              <a:t> part in lab.js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implement</a:t>
            </a:r>
            <a:r>
              <a:rPr lang="it-IT" dirty="0"/>
              <a:t> the JS code in </a:t>
            </a:r>
            <a:r>
              <a:rPr lang="it-IT" dirty="0" err="1"/>
              <a:t>Qualtrics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70336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22E7-8713-B3B1-B7CF-28910EAE8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C1076-FBDC-89B5-26F9-416AC6D236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visualization</a:t>
            </a:r>
            <a:r>
              <a:rPr lang="it-IT" dirty="0"/>
              <a:t>.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adapt</a:t>
            </a:r>
            <a:r>
              <a:rPr lang="it-IT" dirty="0"/>
              <a:t> style</a:t>
            </a:r>
          </a:p>
          <a:p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6E34B9-6E75-28B2-1FE3-A343C7072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3432"/>
            <a:ext cx="5181600" cy="2815724"/>
          </a:xfrm>
        </p:spPr>
      </p:pic>
    </p:spTree>
    <p:extLst>
      <p:ext uri="{BB962C8B-B14F-4D97-AF65-F5344CB8AC3E}">
        <p14:creationId xmlns:p14="http://schemas.microsoft.com/office/powerpoint/2010/main" val="2065961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407E-DAA7-745D-BB7C-E51D7719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OpenLab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5718F-1286-4DF5-D2F8-EBE03F5208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several</a:t>
            </a:r>
            <a:r>
              <a:rPr lang="it-IT" dirty="0"/>
              <a:t> options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a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 with lab.js</a:t>
            </a:r>
          </a:p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user friendly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OpenLab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DEF898-BE1B-9A72-2BD4-68786D5CAF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9167"/>
            <a:ext cx="5181600" cy="2764254"/>
          </a:xfrm>
        </p:spPr>
      </p:pic>
    </p:spTree>
    <p:extLst>
      <p:ext uri="{BB962C8B-B14F-4D97-AF65-F5344CB8AC3E}">
        <p14:creationId xmlns:p14="http://schemas.microsoft.com/office/powerpoint/2010/main" val="3308761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CD31-D029-6206-6DC4-3C779AE8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Lab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5EF1C5-A368-986D-C6AA-5AB8B634E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simply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 up the task.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integrated</a:t>
            </a:r>
            <a:r>
              <a:rPr lang="it-IT" dirty="0"/>
              <a:t> with lab.js, so just upload the </a:t>
            </a:r>
            <a:r>
              <a:rPr lang="it-IT" dirty="0" err="1"/>
              <a:t>json</a:t>
            </a:r>
            <a:r>
              <a:rPr lang="it-IT" dirty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setup a study (</a:t>
            </a:r>
            <a:r>
              <a:rPr lang="it-IT" dirty="0" err="1"/>
              <a:t>number</a:t>
            </a:r>
            <a:r>
              <a:rPr lang="it-IT" dirty="0"/>
              <a:t> of studies </a:t>
            </a:r>
            <a:r>
              <a:rPr lang="it-IT" dirty="0" err="1"/>
              <a:t>depends</a:t>
            </a:r>
            <a:r>
              <a:rPr lang="it-IT" dirty="0"/>
              <a:t> on the account)</a:t>
            </a:r>
          </a:p>
        </p:txBody>
      </p:sp>
    </p:spTree>
    <p:extLst>
      <p:ext uri="{BB962C8B-B14F-4D97-AF65-F5344CB8AC3E}">
        <p14:creationId xmlns:p14="http://schemas.microsoft.com/office/powerpoint/2010/main" val="2770021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F75E-BA1D-C2B1-C049-EA95FE78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520CCF-3E94-46A3-0524-4CE64D7B7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947" y="1825625"/>
            <a:ext cx="8886105" cy="4351338"/>
          </a:xfrm>
        </p:spPr>
      </p:pic>
    </p:spTree>
    <p:extLst>
      <p:ext uri="{BB962C8B-B14F-4D97-AF65-F5344CB8AC3E}">
        <p14:creationId xmlns:p14="http://schemas.microsoft.com/office/powerpoint/2010/main" val="14051983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58947-A364-ED6F-5498-DE9D01C6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23611A-A796-4F34-4D35-0841F858D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278" y="1825625"/>
            <a:ext cx="8783443" cy="4351338"/>
          </a:xfrm>
        </p:spPr>
      </p:pic>
    </p:spTree>
    <p:extLst>
      <p:ext uri="{BB962C8B-B14F-4D97-AF65-F5344CB8AC3E}">
        <p14:creationId xmlns:p14="http://schemas.microsoft.com/office/powerpoint/2010/main" val="11725945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8A16-ECDE-24D4-38BE-8A28873A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Change</a:t>
            </a:r>
            <a:r>
              <a:rPr lang="it-IT" dirty="0"/>
              <a:t> in </a:t>
            </a:r>
            <a:r>
              <a:rPr lang="it-IT"/>
              <a:t>the code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C0772-1F47-B079-B4F6-3786F0436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,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built</a:t>
            </a:r>
            <a:r>
              <a:rPr lang="it-IT" dirty="0"/>
              <a:t> </a:t>
            </a:r>
            <a:r>
              <a:rPr lang="it-IT" dirty="0" err="1"/>
              <a:t>transferring</a:t>
            </a:r>
            <a:r>
              <a:rPr lang="it-IT" dirty="0"/>
              <a:t> the </a:t>
            </a:r>
            <a:r>
              <a:rPr lang="it-IT" dirty="0" err="1"/>
              <a:t>components</a:t>
            </a:r>
            <a:r>
              <a:rPr lang="it-IT" dirty="0"/>
              <a:t> from the last to the first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properly</a:t>
            </a:r>
            <a:r>
              <a:rPr lang="it-IT" dirty="0"/>
              <a:t> update the code to </a:t>
            </a:r>
            <a:r>
              <a:rPr lang="it-IT" dirty="0" err="1"/>
              <a:t>detect</a:t>
            </a:r>
            <a:r>
              <a:rPr lang="it-IT" dirty="0"/>
              <a:t> the «treatment» and «index» from the </a:t>
            </a:r>
            <a:r>
              <a:rPr lang="it-IT" dirty="0" err="1"/>
              <a:t>parameters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E31EEC-AA13-1102-54C9-6EE543935F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78853" y="1825625"/>
            <a:ext cx="1568294" cy="4351338"/>
          </a:xfrm>
        </p:spPr>
      </p:pic>
    </p:spTree>
    <p:extLst>
      <p:ext uri="{BB962C8B-B14F-4D97-AF65-F5344CB8AC3E}">
        <p14:creationId xmlns:p14="http://schemas.microsoft.com/office/powerpoint/2010/main" val="20542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D169-9363-5696-CFB6-A55CEFBA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input tag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1180C-167E-E43E-D2B8-CECDD2FD8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key tag to </a:t>
            </a:r>
            <a:r>
              <a:rPr lang="it-IT" dirty="0" err="1"/>
              <a:t>collect</a:t>
            </a:r>
            <a:r>
              <a:rPr lang="it-IT" dirty="0"/>
              <a:t> data for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the input tag;</a:t>
            </a:r>
          </a:p>
          <a:p>
            <a:r>
              <a:rPr lang="en-US" dirty="0"/>
              <a:t>The input element does not require a closing tag because it is used to create various types of form controls, such as text fields, checkboxes, radio buttons, and buttons;</a:t>
            </a:r>
          </a:p>
          <a:p>
            <a:r>
              <a:rPr lang="en-US"/>
              <a:t>There is </a:t>
            </a:r>
            <a:r>
              <a:rPr lang="en-US" dirty="0"/>
              <a:t>plenty of types, so </a:t>
            </a:r>
            <a:r>
              <a:rPr lang="en-US" dirty="0">
                <a:hlinkClick r:id="rId2"/>
              </a:rPr>
              <a:t>let’s learn about a few of them </a:t>
            </a:r>
            <a:r>
              <a:rPr lang="en-US" dirty="0"/>
              <a:t>that are useful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64587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D0C9-E881-5BB9-293E-AE3C3F39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5F715-BBC9-4D08-9E0C-D94E5F0F2C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in the lab or </a:t>
            </a:r>
            <a:r>
              <a:rPr lang="it-IT" dirty="0" err="1"/>
              <a:t>recruit</a:t>
            </a:r>
            <a:r>
              <a:rPr lang="it-IT" dirty="0"/>
              <a:t> people</a:t>
            </a:r>
          </a:p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increasing</a:t>
            </a:r>
            <a:r>
              <a:rPr lang="it-IT" dirty="0"/>
              <a:t> options online,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famous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Prolific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the sample with the </a:t>
            </a:r>
            <a:r>
              <a:rPr lang="it-IT" dirty="0" err="1"/>
              <a:t>required</a:t>
            </a:r>
            <a:r>
              <a:rPr lang="it-IT" dirty="0"/>
              <a:t> features (the service </a:t>
            </a:r>
            <a:r>
              <a:rPr lang="it-IT" dirty="0" err="1"/>
              <a:t>is</a:t>
            </a:r>
            <a:r>
              <a:rPr lang="it-IT" dirty="0"/>
              <a:t> top for the US)</a:t>
            </a:r>
          </a:p>
          <a:p>
            <a:r>
              <a:rPr lang="it-IT" dirty="0"/>
              <a:t>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participants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capture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740645-6582-E5B5-AA8C-CA17A12E7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50054"/>
            <a:ext cx="5181600" cy="3502480"/>
          </a:xfrm>
        </p:spPr>
      </p:pic>
    </p:spTree>
    <p:extLst>
      <p:ext uri="{BB962C8B-B14F-4D97-AF65-F5344CB8AC3E}">
        <p14:creationId xmlns:p14="http://schemas.microsoft.com/office/powerpoint/2010/main" val="8231236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DE92-113A-7692-8A85-AD78318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A314-260C-5218-ABDF-79132042FA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query the code for Payment and record </a:t>
            </a:r>
            <a:r>
              <a:rPr lang="it-IT" dirty="0" err="1"/>
              <a:t>it</a:t>
            </a:r>
            <a:r>
              <a:rPr lang="it-IT" dirty="0"/>
              <a:t> in the database</a:t>
            </a:r>
          </a:p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setup a study in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use </a:t>
            </a:r>
            <a:r>
              <a:rPr lang="it-IT" dirty="0" err="1"/>
              <a:t>Prolific</a:t>
            </a:r>
            <a:r>
              <a:rPr lang="it-IT" dirty="0"/>
              <a:t> 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lab </a:t>
            </a:r>
            <a:r>
              <a:rPr lang="it-IT" dirty="0" err="1"/>
              <a:t>participants</a:t>
            </a:r>
            <a:r>
              <a:rPr lang="it-IT" dirty="0"/>
              <a:t> (BYOP)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5F44F0-D48F-EACB-32E3-E9A8152642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34701"/>
            <a:ext cx="5181600" cy="3733185"/>
          </a:xfrm>
        </p:spPr>
      </p:pic>
    </p:spTree>
    <p:extLst>
      <p:ext uri="{BB962C8B-B14F-4D97-AF65-F5344CB8AC3E}">
        <p14:creationId xmlns:p14="http://schemas.microsoft.com/office/powerpoint/2010/main" val="41521042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2F469-5643-F8A2-B6D8-F7FC65914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F4C194-B1F1-07FD-40D0-F4067D51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/>
              <a:t> 8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84E6F-43D0-D558-9A07-C2796DB95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8317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6C48A0-DF5F-6E6D-DA95-F860B59B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Wide v. long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1C91C3-4A84-C280-AD78-5993335AB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conventional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wide;</a:t>
            </a:r>
          </a:p>
          <a:p>
            <a:r>
              <a:rPr lang="it-IT" dirty="0"/>
              <a:t>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analyses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 </a:t>
            </a:r>
            <a:r>
              <a:rPr lang="it-IT" dirty="0" err="1"/>
              <a:t>sense</a:t>
            </a:r>
            <a:r>
              <a:rPr lang="it-IT" dirty="0"/>
              <a:t>. 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</a:t>
            </a:r>
            <a:r>
              <a:rPr lang="it-IT" dirty="0"/>
              <a:t> the dataset in wide format?</a:t>
            </a:r>
          </a:p>
        </p:txBody>
      </p:sp>
    </p:spTree>
    <p:extLst>
      <p:ext uri="{BB962C8B-B14F-4D97-AF65-F5344CB8AC3E}">
        <p14:creationId xmlns:p14="http://schemas.microsoft.com/office/powerpoint/2010/main" val="1450431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8D90F-01C2-659D-31F1-CE30D6CB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Wide v. 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628D4-8635-B658-7465-4F133FCE8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conventional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wide;</a:t>
            </a:r>
          </a:p>
          <a:p>
            <a:r>
              <a:rPr lang="it-IT" dirty="0"/>
              <a:t>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analyses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 </a:t>
            </a:r>
            <a:r>
              <a:rPr lang="it-IT" dirty="0" err="1"/>
              <a:t>sense</a:t>
            </a:r>
            <a:r>
              <a:rPr lang="it-IT" dirty="0"/>
              <a:t>. 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</a:t>
            </a:r>
            <a:r>
              <a:rPr lang="it-IT" dirty="0"/>
              <a:t> the dataset in wide format?</a:t>
            </a:r>
          </a:p>
          <a:p>
            <a:endParaRPr lang="it-IT" dirty="0"/>
          </a:p>
          <a:p>
            <a:r>
              <a:rPr lang="it-IT" dirty="0"/>
              <a:t>One way </a:t>
            </a:r>
            <a:r>
              <a:rPr lang="it-IT" dirty="0" err="1"/>
              <a:t>is</a:t>
            </a:r>
            <a:r>
              <a:rPr lang="it-IT" dirty="0"/>
              <a:t> to compact the dataset in the last «</a:t>
            </a:r>
            <a:r>
              <a:rPr lang="it-IT" dirty="0" err="1"/>
              <a:t>sender</a:t>
            </a:r>
            <a:r>
              <a:rPr lang="it-IT" dirty="0"/>
              <a:t>». In </a:t>
            </a:r>
            <a:r>
              <a:rPr lang="it-IT" dirty="0" err="1"/>
              <a:t>this</a:t>
            </a:r>
            <a:r>
              <a:rPr lang="it-IT" dirty="0"/>
              <a:t> way,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going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information in one </a:t>
            </a:r>
            <a:r>
              <a:rPr lang="it-IT" dirty="0" err="1"/>
              <a:t>row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it</a:t>
            </a:r>
            <a:r>
              <a:rPr lang="it-IT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1077674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A0CD-DB2C-E9C8-F3CE-C0B3484D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EE617-58F1-69C8-31BF-C0A384C39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Think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data:</a:t>
            </a:r>
          </a:p>
          <a:p>
            <a:pPr lvl="1"/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sender</a:t>
            </a:r>
            <a:r>
              <a:rPr lang="it-IT" dirty="0"/>
              <a:t>,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recorded</a:t>
            </a:r>
            <a:r>
              <a:rPr lang="it-IT" dirty="0"/>
              <a:t> in a </a:t>
            </a:r>
            <a:r>
              <a:rPr lang="it-IT" dirty="0" err="1"/>
              <a:t>proper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lvl="1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take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and recording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column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working on the dataset </a:t>
            </a:r>
          </a:p>
        </p:txBody>
      </p:sp>
    </p:spTree>
    <p:extLst>
      <p:ext uri="{BB962C8B-B14F-4D97-AF65-F5344CB8AC3E}">
        <p14:creationId xmlns:p14="http://schemas.microsoft.com/office/powerpoint/2010/main" val="9792072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6921-3B87-FEA5-031B-3580EDD8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2D5F9-A98C-E7E0-6B5C-EC7C3DB887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see</a:t>
            </a:r>
            <a:r>
              <a:rPr lang="it-IT" sz="2000" dirty="0"/>
              <a:t> a </a:t>
            </a:r>
            <a:r>
              <a:rPr lang="it-IT" sz="2000" dirty="0" err="1"/>
              <a:t>portion</a:t>
            </a:r>
            <a:r>
              <a:rPr lang="it-IT" sz="2000" dirty="0"/>
              <a:t> of the </a:t>
            </a:r>
            <a:r>
              <a:rPr lang="it-IT" sz="2000" dirty="0" err="1"/>
              <a:t>datase</a:t>
            </a: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2A1BA2-79EF-4DBD-28E4-95C4914DDF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60746"/>
            <a:ext cx="5181600" cy="3081095"/>
          </a:xfrm>
        </p:spPr>
      </p:pic>
    </p:spTree>
    <p:extLst>
      <p:ext uri="{BB962C8B-B14F-4D97-AF65-F5344CB8AC3E}">
        <p14:creationId xmlns:p14="http://schemas.microsoft.com/office/powerpoint/2010/main" val="21233594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7CF1-A29A-D193-6E4A-8A87B28B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764E75-163B-7435-63CF-06F9419AF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dataset,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 </a:t>
            </a:r>
            <a:r>
              <a:rPr lang="it-IT" dirty="0" err="1"/>
              <a:t>ds</a:t>
            </a:r>
            <a:r>
              <a:rPr lang="it-IT" dirty="0"/>
              <a:t> = </a:t>
            </a:r>
            <a:r>
              <a:rPr lang="it-IT" dirty="0" err="1"/>
              <a:t>this.options.datastore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necessary</a:t>
            </a:r>
            <a:r>
              <a:rPr lang="it-IT" dirty="0"/>
              <a:t> data and use the set </a:t>
            </a:r>
            <a:r>
              <a:rPr lang="it-IT" dirty="0" err="1"/>
              <a:t>method</a:t>
            </a:r>
            <a:r>
              <a:rPr lang="it-IT" dirty="0"/>
              <a:t> to store </a:t>
            </a:r>
            <a:r>
              <a:rPr lang="it-IT" dirty="0" err="1"/>
              <a:t>them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69737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7077-5085-2609-CE87-69804029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B65E2-5716-F0BD-7721-DB2998804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best way to do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by </a:t>
            </a:r>
            <a:r>
              <a:rPr lang="it-IT" dirty="0" err="1"/>
              <a:t>using</a:t>
            </a:r>
            <a:r>
              <a:rPr lang="it-IT" dirty="0"/>
              <a:t> the .</a:t>
            </a:r>
            <a:r>
              <a:rPr lang="it-IT" dirty="0" err="1"/>
              <a:t>extract</a:t>
            </a:r>
            <a:r>
              <a:rPr lang="it-IT" dirty="0"/>
              <a:t>() </a:t>
            </a:r>
            <a:r>
              <a:rPr lang="it-IT" dirty="0" err="1"/>
              <a:t>method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inputs</a:t>
            </a:r>
          </a:p>
          <a:p>
            <a:pPr lvl="1"/>
            <a:r>
              <a:rPr lang="it-IT" dirty="0"/>
              <a:t>The name of the </a:t>
            </a:r>
            <a:r>
              <a:rPr lang="it-IT" dirty="0" err="1"/>
              <a:t>column</a:t>
            </a:r>
            <a:r>
              <a:rPr lang="it-IT" dirty="0"/>
              <a:t> (the </a:t>
            </a:r>
            <a:r>
              <a:rPr lang="it-IT" dirty="0" err="1"/>
              <a:t>variable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sender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Careful</a:t>
            </a:r>
            <a:r>
              <a:rPr lang="it-IT" dirty="0"/>
              <a:t>, </a:t>
            </a:r>
            <a:r>
              <a:rPr lang="it-IT" dirty="0" err="1"/>
              <a:t>extract</a:t>
            </a:r>
            <a:r>
              <a:rPr lang="it-IT" dirty="0"/>
              <a:t> </a:t>
            </a:r>
            <a:r>
              <a:rPr lang="it-IT" dirty="0" err="1"/>
              <a:t>returns</a:t>
            </a:r>
            <a:r>
              <a:rPr lang="it-IT" dirty="0"/>
              <a:t> an array,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47036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40CF-DDD6-0ED2-8A71-950962817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11295-A09B-113A-9051-C213FF4C6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looks </a:t>
            </a:r>
            <a:r>
              <a:rPr lang="it-IT" dirty="0" err="1"/>
              <a:t>into</a:t>
            </a:r>
            <a:r>
              <a:rPr lang="it-IT" dirty="0"/>
              <a:t> the dataset</a:t>
            </a:r>
          </a:p>
          <a:p>
            <a:r>
              <a:rPr lang="it-IT" dirty="0"/>
              <a:t>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proper</a:t>
            </a:r>
            <a:r>
              <a:rPr lang="it-IT" dirty="0"/>
              <a:t> component. In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cases</a:t>
            </a:r>
            <a:r>
              <a:rPr lang="it-IT" dirty="0"/>
              <a:t>, </a:t>
            </a:r>
            <a:r>
              <a:rPr lang="it-IT" dirty="0" err="1"/>
              <a:t>it’s</a:t>
            </a:r>
            <a:r>
              <a:rPr lang="it-IT" dirty="0"/>
              <a:t> gonna be zero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fix the format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D1D074-FC59-53AE-C694-31D02F438F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10710"/>
            <a:ext cx="5181600" cy="3781167"/>
          </a:xfrm>
        </p:spPr>
      </p:pic>
    </p:spTree>
    <p:extLst>
      <p:ext uri="{BB962C8B-B14F-4D97-AF65-F5344CB8AC3E}">
        <p14:creationId xmlns:p14="http://schemas.microsoft.com/office/powerpoint/2010/main" val="55289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26FF-8791-0C89-506E-574810E9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BD537-239C-5256-F156-E08A646309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4C2643-4ADB-1391-57D1-451C51AD69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2865" y="1690688"/>
            <a:ext cx="4620270" cy="2753109"/>
          </a:xfrm>
        </p:spPr>
      </p:pic>
    </p:spTree>
    <p:extLst>
      <p:ext uri="{BB962C8B-B14F-4D97-AF65-F5344CB8AC3E}">
        <p14:creationId xmlns:p14="http://schemas.microsoft.com/office/powerpoint/2010/main" val="955007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F64B-C198-7BE3-A5A2-5983E3E4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64D3DC-F215-0BF3-4127-379BDA97A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array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for </a:t>
            </a:r>
            <a:r>
              <a:rPr lang="it-IT" dirty="0" err="1"/>
              <a:t>us</a:t>
            </a:r>
            <a:r>
              <a:rPr lang="it-IT" dirty="0"/>
              <a:t>, to </a:t>
            </a:r>
            <a:r>
              <a:rPr lang="it-IT" dirty="0" err="1"/>
              <a:t>manage</a:t>
            </a:r>
            <a:r>
              <a:rPr lang="it-IT" dirty="0"/>
              <a:t> multiple </a:t>
            </a:r>
            <a:r>
              <a:rPr lang="it-IT" dirty="0" err="1"/>
              <a:t>submissions</a:t>
            </a:r>
            <a:r>
              <a:rPr lang="it-IT" dirty="0"/>
              <a:t> in a loop, </a:t>
            </a:r>
            <a:r>
              <a:rPr lang="it-IT" dirty="0" err="1"/>
              <a:t>example</a:t>
            </a:r>
            <a:r>
              <a:rPr lang="it-IT" dirty="0"/>
              <a:t> with </a:t>
            </a:r>
            <a:r>
              <a:rPr lang="it-IT" dirty="0" err="1"/>
              <a:t>ArtPreferences</a:t>
            </a:r>
            <a:endParaRPr lang="it-IT" dirty="0"/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case, the code </a:t>
            </a:r>
            <a:r>
              <a:rPr lang="it-IT" dirty="0" err="1"/>
              <a:t>becomes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>
                <a:solidFill>
                  <a:srgbClr val="FF0000"/>
                </a:solidFill>
              </a:rPr>
              <a:t>let</a:t>
            </a:r>
            <a:r>
              <a:rPr lang="it-IT" dirty="0">
                <a:solidFill>
                  <a:srgbClr val="FF0000"/>
                </a:solidFill>
              </a:rPr>
              <a:t> 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 = </a:t>
            </a:r>
            <a:r>
              <a:rPr lang="it-IT" dirty="0" err="1">
                <a:solidFill>
                  <a:srgbClr val="FF0000"/>
                </a:solidFill>
              </a:rPr>
              <a:t>ds.extract</a:t>
            </a:r>
            <a:r>
              <a:rPr lang="it-IT" dirty="0">
                <a:solidFill>
                  <a:srgbClr val="FF0000"/>
                </a:solidFill>
              </a:rPr>
              <a:t>('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', '</a:t>
            </a:r>
            <a:r>
              <a:rPr lang="it-IT" dirty="0" err="1">
                <a:solidFill>
                  <a:srgbClr val="FF0000"/>
                </a:solidFill>
              </a:rPr>
              <a:t>kleeKandinsky</a:t>
            </a:r>
            <a:r>
              <a:rPr lang="it-IT" dirty="0">
                <a:solidFill>
                  <a:srgbClr val="FF0000"/>
                </a:solidFill>
              </a:rPr>
              <a:t>');</a:t>
            </a:r>
          </a:p>
          <a:p>
            <a:pPr marL="0" indent="0">
              <a:buNone/>
            </a:pPr>
            <a:r>
              <a:rPr lang="it-IT" dirty="0" err="1">
                <a:solidFill>
                  <a:srgbClr val="FF0000"/>
                </a:solidFill>
              </a:rPr>
              <a:t>ds.set</a:t>
            </a:r>
            <a:r>
              <a:rPr lang="it-IT" dirty="0">
                <a:solidFill>
                  <a:srgbClr val="FF0000"/>
                </a:solidFill>
              </a:rPr>
              <a:t>('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', 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[4]);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85696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549A-CF75-7443-24E1-511E6151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D93F6-B0C2-252F-58EC-CEC3D740E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care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time,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bring</a:t>
            </a:r>
            <a:r>
              <a:rPr lang="it-IT" dirty="0"/>
              <a:t> to the last page the data the multiple </a:t>
            </a:r>
            <a:r>
              <a:rPr lang="it-IT" dirty="0" err="1"/>
              <a:t>response</a:t>
            </a:r>
            <a:r>
              <a:rPr lang="it-IT" dirty="0"/>
              <a:t>, </a:t>
            </a:r>
            <a:r>
              <a:rPr lang="it-IT" dirty="0" err="1"/>
              <a:t>effectively</a:t>
            </a:r>
            <a:r>
              <a:rPr lang="it-IT" dirty="0"/>
              <a:t> </a:t>
            </a:r>
            <a:r>
              <a:rPr lang="it-IT" dirty="0" err="1"/>
              <a:t>transforming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long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wide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cumbersome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compacted</a:t>
            </a:r>
            <a:r>
              <a:rPr lang="it-IT" dirty="0"/>
              <a:t> in one line.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particularly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with Stata</a:t>
            </a:r>
          </a:p>
          <a:p>
            <a:pPr lvl="1"/>
            <a:r>
              <a:rPr lang="it-IT" dirty="0"/>
              <a:t>Stata works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with panel in wide form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reshape</a:t>
            </a:r>
            <a:endParaRPr lang="it-IT" dirty="0"/>
          </a:p>
          <a:p>
            <a:pPr lvl="1"/>
            <a:r>
              <a:rPr lang="it-IT" dirty="0"/>
              <a:t>Or panel in long form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fill</a:t>
            </a:r>
            <a:r>
              <a:rPr lang="it-IT" dirty="0"/>
              <a:t> in the </a:t>
            </a:r>
            <a:r>
              <a:rPr lang="it-IT" dirty="0" err="1"/>
              <a:t>blanks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line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collected</a:t>
            </a:r>
            <a:endParaRPr lang="it-IT" dirty="0"/>
          </a:p>
          <a:p>
            <a:pPr lvl="2"/>
            <a:r>
              <a:rPr lang="en-US" dirty="0"/>
              <a:t>by</a:t>
            </a:r>
            <a:r>
              <a:rPr lang="en-US" b="1" dirty="0"/>
              <a:t> </a:t>
            </a:r>
            <a:r>
              <a:rPr lang="en-US" b="1" dirty="0" err="1"/>
              <a:t>codeid</a:t>
            </a:r>
            <a:r>
              <a:rPr lang="en-US" dirty="0"/>
              <a:t> (</a:t>
            </a:r>
            <a:r>
              <a:rPr lang="en-US" b="1" dirty="0" err="1"/>
              <a:t>namevar</a:t>
            </a:r>
            <a:r>
              <a:rPr lang="en-US" dirty="0"/>
              <a:t>), sort: replace </a:t>
            </a:r>
            <a:r>
              <a:rPr lang="en-US" b="1" dirty="0" err="1"/>
              <a:t>namevar</a:t>
            </a:r>
            <a:r>
              <a:rPr lang="en-US" dirty="0"/>
              <a:t>=</a:t>
            </a:r>
            <a:r>
              <a:rPr lang="en-US" b="1" dirty="0" err="1"/>
              <a:t>namevar</a:t>
            </a:r>
            <a:r>
              <a:rPr lang="en-US" dirty="0"/>
              <a:t>[1] /// [_n] if script</a:t>
            </a:r>
          </a:p>
          <a:p>
            <a:pPr marL="914400" lvl="2" indent="0">
              <a:buNone/>
            </a:pP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94691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3B39-3D08-8D18-D6B4-60893F83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480F-9AFF-B3A8-D9C5-D8A5E58C62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order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use the time </a:t>
            </a:r>
            <a:r>
              <a:rPr lang="it-IT"/>
              <a:t>commit 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1D0463-4691-7B4C-6D05-5D8259C19D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0115" y="1825625"/>
            <a:ext cx="4285770" cy="4351338"/>
          </a:xfrm>
        </p:spPr>
      </p:pic>
    </p:spTree>
    <p:extLst>
      <p:ext uri="{BB962C8B-B14F-4D97-AF65-F5344CB8AC3E}">
        <p14:creationId xmlns:p14="http://schemas.microsoft.com/office/powerpoint/2010/main" val="33469491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40AA-8ABB-3CC8-F944-C7F0CD18B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F9D8A-160C-1665-9715-E13D9D47D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91060-3FB4-B625-F8C0-D961EC3E6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8978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6C79-830E-5A65-4E7A-87EE8189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Now,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: </a:t>
                </a:r>
                <a:r>
                  <a:rPr lang="it-IT" dirty="0" err="1"/>
                  <a:t>it’s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the </a:t>
                </a:r>
                <a:r>
                  <a:rPr lang="it-IT" dirty="0" err="1"/>
                  <a:t>contribution</a:t>
                </a:r>
                <a:r>
                  <a:rPr lang="it-IT" dirty="0"/>
                  <a:t> of the status to the </a:t>
                </a:r>
                <a:r>
                  <a:rPr lang="it-IT" dirty="0" err="1"/>
                  <a:t>behavior</a:t>
                </a:r>
                <a:r>
                  <a:rPr lang="it-IT" dirty="0"/>
                  <a:t> keeping </a:t>
                </a:r>
                <a:r>
                  <a:rPr lang="it-IT" dirty="0" err="1"/>
                  <a:t>everything</a:t>
                </a:r>
                <a:r>
                  <a:rPr lang="it-IT" dirty="0"/>
                  <a:t> else </a:t>
                </a:r>
                <a:r>
                  <a:rPr lang="it-IT" dirty="0" err="1"/>
                  <a:t>equal</a:t>
                </a:r>
                <a:r>
                  <a:rPr lang="it-IT" dirty="0"/>
                  <a:t>. </a:t>
                </a:r>
                <a:r>
                  <a:rPr lang="it-IT" dirty="0" err="1"/>
                  <a:t>However</a:t>
                </a:r>
                <a:r>
                  <a:rPr lang="it-IT" dirty="0"/>
                  <a:t>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cannot</a:t>
                </a:r>
                <a:r>
                  <a:rPr lang="it-IT" dirty="0"/>
                  <a:t> </a:t>
                </a:r>
                <a:r>
                  <a:rPr lang="it-IT" dirty="0" err="1"/>
                  <a:t>measure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endParaRPr lang="it-IT" dirty="0"/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try</a:t>
                </a:r>
                <a:r>
                  <a:rPr lang="it-IT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properly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average</a:t>
                </a:r>
                <a:r>
                  <a:rPr lang="it-IT" dirty="0"/>
                  <a:t> treatment </a:t>
                </a:r>
                <a:r>
                  <a:rPr lang="it-IT" dirty="0" err="1"/>
                  <a:t>effect</a:t>
                </a:r>
                <a:r>
                  <a:rPr lang="it-IT" dirty="0"/>
                  <a:t>. 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contribution</a:t>
                </a:r>
                <a:r>
                  <a:rPr lang="it-IT" dirty="0"/>
                  <a:t> of the </a:t>
                </a:r>
                <a:r>
                  <a:rPr lang="it-IT" dirty="0" err="1"/>
                  <a:t>change</a:t>
                </a:r>
                <a:r>
                  <a:rPr lang="it-IT" dirty="0"/>
                  <a:t> of status on the </a:t>
                </a:r>
                <a:r>
                  <a:rPr lang="it-IT" dirty="0" err="1"/>
                  <a:t>outcome</a:t>
                </a:r>
                <a:endParaRPr lang="it-IT" dirty="0"/>
              </a:p>
              <a:p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based</a:t>
                </a:r>
                <a:r>
                  <a:rPr lang="it-IT" dirty="0"/>
                  <a:t> on the </a:t>
                </a:r>
                <a:r>
                  <a:rPr lang="it-IT" dirty="0" err="1"/>
                  <a:t>actual</a:t>
                </a:r>
                <a:r>
                  <a:rPr lang="it-IT" dirty="0"/>
                  <a:t> </a:t>
                </a:r>
                <a:r>
                  <a:rPr lang="it-IT" dirty="0" err="1"/>
                  <a:t>distributional</a:t>
                </a:r>
                <a:r>
                  <a:rPr lang="it-IT" dirty="0"/>
                  <a:t> </a:t>
                </a:r>
                <a:r>
                  <a:rPr lang="it-IT" dirty="0" err="1"/>
                  <a:t>property</a:t>
                </a:r>
                <a:r>
                  <a:rPr lang="it-IT" dirty="0"/>
                  <a:t> of the </a:t>
                </a:r>
                <a:r>
                  <a:rPr lang="it-IT" dirty="0" err="1"/>
                  <a:t>outcome</a:t>
                </a:r>
                <a:r>
                  <a:rPr lang="it-IT" dirty="0"/>
                  <a:t>, </a:t>
                </a:r>
                <a:r>
                  <a:rPr lang="it-IT" dirty="0" err="1"/>
                  <a:t>nor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do to on </a:t>
                </a:r>
                <a:r>
                  <a:rPr lang="it-IT" dirty="0" err="1"/>
                  <a:t>how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measured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7780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78BDFF-61AF-E3BF-5059-E51215A5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One way to </a:t>
                </a:r>
                <a:r>
                  <a:rPr lang="it-IT" dirty="0" err="1"/>
                  <a:t>approach</a:t>
                </a:r>
                <a:r>
                  <a:rPr lang="it-IT" dirty="0"/>
                  <a:t> a </a:t>
                </a:r>
                <a:r>
                  <a:rPr lang="it-IT" dirty="0" err="1"/>
                  <a:t>research</a:t>
                </a:r>
                <a:r>
                  <a:rPr lang="it-IT" dirty="0"/>
                  <a:t> </a:t>
                </a:r>
                <a:r>
                  <a:rPr lang="it-IT" dirty="0" err="1"/>
                  <a:t>question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by thinking </a:t>
                </a:r>
                <a:r>
                  <a:rPr lang="it-IT" dirty="0" err="1"/>
                  <a:t>at</a:t>
                </a:r>
                <a:r>
                  <a:rPr lang="it-IT" dirty="0"/>
                  <a:t> the </a:t>
                </a:r>
                <a:r>
                  <a:rPr lang="it-IT" dirty="0" err="1"/>
                  <a:t>behavior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explore</a:t>
                </a:r>
                <a:r>
                  <a:rPr lang="it-IT" dirty="0"/>
                  <a:t>, 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outcome</a:t>
                </a:r>
                <a:r>
                  <a:rPr lang="it-IT" dirty="0"/>
                  <a:t> (on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measure</a:t>
                </a:r>
                <a:r>
                  <a:rPr lang="it-IT" dirty="0"/>
                  <a:t> the </a:t>
                </a:r>
                <a:r>
                  <a:rPr lang="it-IT" dirty="0" err="1"/>
                  <a:t>effect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usually</a:t>
                </a:r>
                <a:r>
                  <a:rPr lang="it-IT" dirty="0"/>
                  <a:t> </a:t>
                </a:r>
                <a:r>
                  <a:rPr lang="it-IT" dirty="0" err="1"/>
                  <a:t>interested</a:t>
                </a:r>
                <a:r>
                  <a:rPr lang="it-IT" dirty="0"/>
                  <a:t> in some </a:t>
                </a:r>
                <a:r>
                  <a:rPr lang="it-IT" dirty="0" err="1"/>
                  <a:t>change</a:t>
                </a:r>
                <a:r>
                  <a:rPr lang="it-IT" dirty="0"/>
                  <a:t> of status, </a:t>
                </a:r>
                <a:r>
                  <a:rPr lang="it-IT" dirty="0" err="1"/>
                  <a:t>which</a:t>
                </a:r>
                <a:r>
                  <a:rPr lang="it-IT" dirty="0"/>
                  <a:t> in an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control </a:t>
                </a:r>
                <a:r>
                  <a:rPr lang="it-IT" dirty="0" err="1"/>
                  <a:t>as</a:t>
                </a:r>
                <a:r>
                  <a:rPr lang="it-IT" dirty="0"/>
                  <a:t> a treatment, in </a:t>
                </a:r>
                <a:r>
                  <a:rPr lang="it-IT" dirty="0" err="1"/>
                  <a:t>our</a:t>
                </a:r>
                <a:r>
                  <a:rPr lang="it-IT" dirty="0"/>
                  <a:t> case </a:t>
                </a:r>
                <a:r>
                  <a:rPr lang="it-IT" dirty="0" err="1"/>
                  <a:t>ingroup-outgroup</a:t>
                </a:r>
                <a:r>
                  <a:rPr lang="it-IT" dirty="0"/>
                  <a:t> (call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variable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the alternative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the </a:t>
                </a:r>
                <a:r>
                  <a:rPr lang="it-IT" dirty="0" err="1"/>
                  <a:t>definition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. The </a:t>
                </a:r>
                <a:r>
                  <a:rPr lang="it-IT" dirty="0" err="1"/>
                  <a:t>two</a:t>
                </a:r>
                <a:r>
                  <a:rPr lang="it-IT" dirty="0"/>
                  <a:t> APO are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ceteris</a:t>
                </a:r>
                <a:r>
                  <a:rPr lang="it-IT" dirty="0"/>
                  <a:t> </a:t>
                </a:r>
                <a:r>
                  <a:rPr lang="it-IT" dirty="0" err="1"/>
                  <a:t>paribus</a:t>
                </a: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3583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0B9D-2D68-EEEC-83C8-C54DAAE7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But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</a:t>
                </a:r>
                <a:r>
                  <a:rPr lang="it-IT" dirty="0" err="1"/>
                  <a:t>other</a:t>
                </a:r>
                <a:r>
                  <a:rPr lang="it-IT" dirty="0"/>
                  <a:t>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, 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before</a:t>
                </a:r>
                <a:r>
                  <a:rPr lang="it-IT" dirty="0"/>
                  <a:t> </a:t>
                </a: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searching</a:t>
                </a:r>
                <a:r>
                  <a:rPr lang="it-IT" dirty="0"/>
                  <a:t> for the data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represents</a:t>
                </a:r>
                <a:r>
                  <a:rPr lang="it-IT" dirty="0"/>
                  <a:t> the key connection to theory, to the literature, to the policy </a:t>
                </a:r>
                <a:r>
                  <a:rPr lang="it-IT" dirty="0" err="1"/>
                  <a:t>debate</a:t>
                </a:r>
                <a:r>
                  <a:rPr lang="it-IT" dirty="0"/>
                  <a:t> </a:t>
                </a:r>
                <a:r>
                  <a:rPr lang="it-IT" dirty="0" err="1"/>
                  <a:t>etc</a:t>
                </a:r>
                <a:endParaRPr lang="it-IT" dirty="0"/>
              </a:p>
              <a:p>
                <a:pPr lvl="1"/>
                <a:r>
                  <a:rPr lang="it-IT" dirty="0" err="1"/>
                  <a:t>Please</a:t>
                </a:r>
                <a:r>
                  <a:rPr lang="it-IT" dirty="0"/>
                  <a:t> be </a:t>
                </a:r>
                <a:r>
                  <a:rPr lang="it-IT" dirty="0" err="1"/>
                  <a:t>careful</a:t>
                </a:r>
                <a:r>
                  <a:rPr lang="it-IT" dirty="0"/>
                  <a:t> on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especially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are </a:t>
                </a:r>
                <a:r>
                  <a:rPr lang="it-IT" dirty="0" err="1"/>
                  <a:t>dealing</a:t>
                </a:r>
                <a:r>
                  <a:rPr lang="it-IT" dirty="0"/>
                  <a:t> with </a:t>
                </a:r>
                <a:r>
                  <a:rPr lang="it-IT" dirty="0" err="1"/>
                  <a:t>observational</a:t>
                </a:r>
                <a:r>
                  <a:rPr lang="it-IT" dirty="0"/>
                  <a:t> data</a:t>
                </a:r>
              </a:p>
              <a:p>
                <a:pPr lvl="1"/>
                <a:r>
                  <a:rPr lang="it-IT" dirty="0"/>
                  <a:t>Write 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the </a:t>
                </a:r>
                <a:r>
                  <a:rPr lang="it-IT" dirty="0" err="1"/>
                  <a:t>context</a:t>
                </a:r>
                <a:r>
                  <a:rPr lang="it-IT" dirty="0"/>
                  <a:t> of a model (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may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involve </a:t>
                </a:r>
                <a:r>
                  <a:rPr lang="it-IT" dirty="0" err="1"/>
                  <a:t>any</a:t>
                </a:r>
                <a:r>
                  <a:rPr lang="it-IT" dirty="0"/>
                  <a:t> formula)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1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485944-E539-736F-F711-F628A7385234}"/>
              </a:ext>
            </a:extLst>
          </p:cNvPr>
          <p:cNvSpPr txBox="1"/>
          <p:nvPr/>
        </p:nvSpPr>
        <p:spPr>
          <a:xfrm>
            <a:off x="2991612" y="6308209"/>
            <a:ext cx="620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P1: </a:t>
            </a:r>
            <a:r>
              <a:rPr lang="it-IT" b="1" dirty="0" err="1"/>
              <a:t>Define</a:t>
            </a:r>
            <a:r>
              <a:rPr lang="it-IT" b="1" dirty="0"/>
              <a:t> the </a:t>
            </a:r>
            <a:r>
              <a:rPr lang="it-IT" b="1" dirty="0" err="1"/>
              <a:t>parameter</a:t>
            </a:r>
            <a:r>
              <a:rPr lang="it-IT" b="1" dirty="0"/>
              <a:t> of </a:t>
            </a:r>
            <a:r>
              <a:rPr lang="it-IT" b="1" dirty="0" err="1"/>
              <a:t>interest</a:t>
            </a:r>
            <a:r>
              <a:rPr lang="it-IT" b="1" dirty="0"/>
              <a:t>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A5BFFEB-F4ED-8658-2A11-DEF0DD856EF0}"/>
              </a:ext>
            </a:extLst>
          </p:cNvPr>
          <p:cNvSpPr/>
          <p:nvPr/>
        </p:nvSpPr>
        <p:spPr>
          <a:xfrm>
            <a:off x="5477256" y="5385816"/>
            <a:ext cx="813816" cy="6766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52455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FFCF-219F-88E1-2EA8-8080148F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dirty="0"/>
                  <a:t>For a </a:t>
                </a:r>
                <a:r>
                  <a:rPr lang="it-IT" dirty="0" err="1"/>
                  <a:t>generic</a:t>
                </a:r>
                <a:r>
                  <a:rPr lang="it-IT" dirty="0"/>
                  <a:t> </a:t>
                </a:r>
                <a:r>
                  <a:rPr lang="it-IT" i="1" dirty="0"/>
                  <a:t>i,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:r>
                  <a:rPr lang="it-IT" dirty="0" err="1"/>
                  <a:t>either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/>
                  <a:t>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never</a:t>
                </a:r>
                <a:r>
                  <a:rPr lang="it-IT" dirty="0"/>
                  <a:t> the </a:t>
                </a:r>
                <a:r>
                  <a:rPr lang="it-IT" dirty="0" err="1"/>
                  <a:t>two</a:t>
                </a:r>
                <a:r>
                  <a:rPr lang="it-IT" dirty="0"/>
                  <a:t>. So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write</a:t>
                </a:r>
                <a:r>
                  <a:rPr lang="it-IT" dirty="0"/>
                  <a:t> </a:t>
                </a:r>
                <a:r>
                  <a:rPr lang="it-IT" dirty="0" err="1"/>
                  <a:t>compactly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Sometimes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 «switching </a:t>
                </a:r>
                <a:r>
                  <a:rPr lang="it-IT" dirty="0" err="1"/>
                  <a:t>regression</a:t>
                </a:r>
                <a:r>
                  <a:rPr lang="it-IT" dirty="0"/>
                  <a:t>». </a:t>
                </a:r>
                <a:r>
                  <a:rPr lang="it-IT" dirty="0" err="1"/>
                  <a:t>It</a:t>
                </a:r>
                <a:r>
                  <a:rPr lang="it-IT" dirty="0"/>
                  <a:t> helps </a:t>
                </a:r>
                <a:r>
                  <a:rPr lang="it-IT" dirty="0" err="1"/>
                  <a:t>us</a:t>
                </a:r>
                <a:r>
                  <a:rPr lang="it-IT" dirty="0"/>
                  <a:t> make the </a:t>
                </a:r>
                <a:r>
                  <a:rPr lang="it-IT" dirty="0" err="1"/>
                  <a:t>thought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the </a:t>
                </a:r>
                <a:r>
                  <a:rPr lang="it-IT" dirty="0" err="1"/>
                  <a:t>change</a:t>
                </a:r>
                <a:r>
                  <a:rPr lang="it-IT" dirty="0"/>
                  <a:t> of status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Notice</a:t>
                </a:r>
                <a:r>
                  <a:rPr lang="it-IT" dirty="0"/>
                  <a:t> the linear </a:t>
                </a:r>
                <a:r>
                  <a:rPr lang="it-IT" dirty="0" err="1"/>
                  <a:t>formulation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assumptions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</a:t>
                </a:r>
                <a:r>
                  <a:rPr lang="it-IT" dirty="0" err="1"/>
                  <a:t>measurement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a </a:t>
                </a:r>
                <a:r>
                  <a:rPr lang="it-IT" dirty="0" err="1"/>
                  <a:t>consequence</a:t>
                </a:r>
                <a:r>
                  <a:rPr lang="it-IT" dirty="0"/>
                  <a:t> of the APO </a:t>
                </a:r>
                <a:r>
                  <a:rPr lang="it-IT" dirty="0" err="1"/>
                  <a:t>definition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1329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9700-5BDA-67C3-A6D9-B7B78A885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5450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2EBFD-5405-7849-61C0-97BD324EB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85C6-88D6-8B36-F7D6-2794AAD6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3ED7327-F6DD-5023-3831-DAB1D16570D7}"/>
              </a:ext>
            </a:extLst>
          </p:cNvPr>
          <p:cNvSpPr txBox="1"/>
          <p:nvPr/>
        </p:nvSpPr>
        <p:spPr>
          <a:xfrm>
            <a:off x="2587752" y="5645304"/>
            <a:ext cx="286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9DC0D-489A-83BC-C7B5-74F842F504C9}"/>
              </a:ext>
            </a:extLst>
          </p:cNvPr>
          <p:cNvSpPr txBox="1"/>
          <p:nvPr/>
        </p:nvSpPr>
        <p:spPr>
          <a:xfrm>
            <a:off x="7470648" y="5702527"/>
            <a:ext cx="276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E53EF2-9265-BC39-6307-7EF0AE020196}"/>
              </a:ext>
            </a:extLst>
          </p:cNvPr>
          <p:cNvGrpSpPr/>
          <p:nvPr/>
        </p:nvGrpSpPr>
        <p:grpSpPr>
          <a:xfrm>
            <a:off x="3683448" y="3629304"/>
            <a:ext cx="4420080" cy="356760"/>
            <a:chOff x="3683448" y="3629304"/>
            <a:chExt cx="4420080" cy="356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14:cNvPr>
                <p14:cNvContentPartPr/>
                <p14:nvPr/>
              </p14:nvContentPartPr>
              <p14:xfrm>
                <a:off x="3683448" y="3629304"/>
                <a:ext cx="2095560" cy="35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47808" y="3413304"/>
                  <a:ext cx="216720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14:cNvPr>
                <p14:cNvContentPartPr/>
                <p14:nvPr/>
              </p14:nvContentPartPr>
              <p14:xfrm>
                <a:off x="6162768" y="3656664"/>
                <a:ext cx="1940760" cy="220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27128" y="3440664"/>
                  <a:ext cx="2012400" cy="65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134E60-4972-71CB-4D81-F1F55D8EFE95}"/>
              </a:ext>
            </a:extLst>
          </p:cNvPr>
          <p:cNvSpPr txBox="1"/>
          <p:nvPr/>
        </p:nvSpPr>
        <p:spPr>
          <a:xfrm>
            <a:off x="3163824" y="3246098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n_T</a:t>
            </a:r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520462-DB13-D4FA-4EAD-43CB0CF9A739}"/>
              </a:ext>
            </a:extLst>
          </p:cNvPr>
          <p:cNvSpPr txBox="1"/>
          <p:nvPr/>
        </p:nvSpPr>
        <p:spPr>
          <a:xfrm>
            <a:off x="6236208" y="3250504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5433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2834</TotalTime>
  <Words>6242</Words>
  <Application>Microsoft Office PowerPoint</Application>
  <PresentationFormat>Widescreen</PresentationFormat>
  <Paragraphs>647</Paragraphs>
  <Slides>147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2" baseType="lpstr">
      <vt:lpstr>Arial</vt:lpstr>
      <vt:lpstr>Cambria Math</vt:lpstr>
      <vt:lpstr>Georgia</vt:lpstr>
      <vt:lpstr>Times New Roman</vt:lpstr>
      <vt:lpstr>Office Theme</vt:lpstr>
      <vt:lpstr>Lectures Universidad del Desarrollo</vt:lpstr>
      <vt:lpstr>Lecture 1</vt:lpstr>
      <vt:lpstr>Why this course</vt:lpstr>
      <vt:lpstr>Let’s start</vt:lpstr>
      <vt:lpstr>Start by a basic form</vt:lpstr>
      <vt:lpstr>The first form</vt:lpstr>
      <vt:lpstr>The html</vt:lpstr>
      <vt:lpstr>The input tag </vt:lpstr>
      <vt:lpstr>The gender question</vt:lpstr>
      <vt:lpstr>The gender question</vt:lpstr>
      <vt:lpstr>Let’s try to answer and look at the data</vt:lpstr>
      <vt:lpstr>The age question</vt:lpstr>
      <vt:lpstr>The interface is terrible</vt:lpstr>
      <vt:lpstr>How to work in style</vt:lpstr>
      <vt:lpstr>How to work in style</vt:lpstr>
      <vt:lpstr>Notice: Qualtrics</vt:lpstr>
      <vt:lpstr>PowerPoint Presentation</vt:lpstr>
      <vt:lpstr>Lecture 2</vt:lpstr>
      <vt:lpstr>Before jumping to the main task</vt:lpstr>
      <vt:lpstr>Informed consent</vt:lpstr>
      <vt:lpstr>PowerPoint Presentation</vt:lpstr>
      <vt:lpstr>Informed consent</vt:lpstr>
      <vt:lpstr>Now let’s pause for a moment</vt:lpstr>
      <vt:lpstr>Lecture 3</vt:lpstr>
      <vt:lpstr>The DOM (Document Object Model) &amp; JS</vt:lpstr>
      <vt:lpstr>JS</vt:lpstr>
      <vt:lpstr>JS</vt:lpstr>
      <vt:lpstr>JS</vt:lpstr>
      <vt:lpstr>JS</vt:lpstr>
      <vt:lpstr>How do we write the typical objects?</vt:lpstr>
      <vt:lpstr>How do we write the typical objects</vt:lpstr>
      <vt:lpstr>What we would like</vt:lpstr>
      <vt:lpstr>Reasoning in terms of objects</vt:lpstr>
      <vt:lpstr>Learning and debugging</vt:lpstr>
      <vt:lpstr>Manipulation of the DOM</vt:lpstr>
      <vt:lpstr>Manipulation of the DOM</vt:lpstr>
      <vt:lpstr>Lecture 4</vt:lpstr>
      <vt:lpstr>The trigger</vt:lpstr>
      <vt:lpstr>The trigger</vt:lpstr>
      <vt:lpstr>addEventListener</vt:lpstr>
      <vt:lpstr>Re-factorize the code</vt:lpstr>
      <vt:lpstr>Further step: dynamically adjust the button</vt:lpstr>
      <vt:lpstr>Further step: adding the attempts</vt:lpstr>
      <vt:lpstr>Showing the data collection</vt:lpstr>
      <vt:lpstr>The data structure</vt:lpstr>
      <vt:lpstr>Lecture 5</vt:lpstr>
      <vt:lpstr>Completing the task for MPL</vt:lpstr>
      <vt:lpstr>Introducing a sequence</vt:lpstr>
      <vt:lpstr>Using the sequence object</vt:lpstr>
      <vt:lpstr>The Loop</vt:lpstr>
      <vt:lpstr>The Loop</vt:lpstr>
      <vt:lpstr>PowerPoint Presentation</vt:lpstr>
      <vt:lpstr>PowerPoint Presentation</vt:lpstr>
      <vt:lpstr>[just to have them ready]</vt:lpstr>
      <vt:lpstr>PowerPoint Presentation</vt:lpstr>
      <vt:lpstr>Lecture 6</vt:lpstr>
      <vt:lpstr>Single switch</vt:lpstr>
      <vt:lpstr>Single switch</vt:lpstr>
      <vt:lpstr>Action plan</vt:lpstr>
      <vt:lpstr>One final thing: data</vt:lpstr>
      <vt:lpstr>Asyncronous matching</vt:lpstr>
      <vt:lpstr>Asyncronous matching</vt:lpstr>
      <vt:lpstr>Asyncronous matching</vt:lpstr>
      <vt:lpstr>Asyncronous matching</vt:lpstr>
      <vt:lpstr>Asyncronous matching</vt:lpstr>
      <vt:lpstr>Asyncronous matching: general considerations</vt:lpstr>
      <vt:lpstr>Lecture 7</vt:lpstr>
      <vt:lpstr>Let’s collect data locally</vt:lpstr>
      <vt:lpstr>The structure of the data</vt:lpstr>
      <vt:lpstr>The structure of the data</vt:lpstr>
      <vt:lpstr>Steps for integration</vt:lpstr>
      <vt:lpstr>Examples: Qualtrics</vt:lpstr>
      <vt:lpstr>In Qualtrics</vt:lpstr>
      <vt:lpstr>In Qualtrics</vt:lpstr>
      <vt:lpstr>OpenLab</vt:lpstr>
      <vt:lpstr>Open Lab</vt:lpstr>
      <vt:lpstr>Randomization setup</vt:lpstr>
      <vt:lpstr>Randomization setup</vt:lpstr>
      <vt:lpstr>Change in the code</vt:lpstr>
      <vt:lpstr>Integration with Prolific</vt:lpstr>
      <vt:lpstr>Integration with Prolific</vt:lpstr>
      <vt:lpstr>Lecture 8</vt:lpstr>
      <vt:lpstr>Wide v. long</vt:lpstr>
      <vt:lpstr>Wide v. long</vt:lpstr>
      <vt:lpstr>Preparing a wide </vt:lpstr>
      <vt:lpstr>Preparing a wide </vt:lpstr>
      <vt:lpstr>Preparing a wide </vt:lpstr>
      <vt:lpstr>Preparing a wide </vt:lpstr>
      <vt:lpstr>Preparing a wide</vt:lpstr>
      <vt:lpstr>Preparing a wide</vt:lpstr>
      <vt:lpstr>Preparing a wide</vt:lpstr>
      <vt:lpstr>Preparing a wide</vt:lpstr>
      <vt:lpstr>Lecture 9</vt:lpstr>
      <vt:lpstr>Rubin Causal Model</vt:lpstr>
      <vt:lpstr>Rubin Causal Model</vt:lpstr>
      <vt:lpstr>Rubin Causal Model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Example: RDD</vt:lpstr>
      <vt:lpstr>Identification and experiments</vt:lpstr>
      <vt:lpstr>Identification </vt:lpstr>
      <vt:lpstr>Estimation</vt:lpstr>
      <vt:lpstr>Now back to the switching regression</vt:lpstr>
      <vt:lpstr>Scenario 1: D is not randomly assigned</vt:lpstr>
      <vt:lpstr>Scenario 2: D is randomly assigned</vt:lpstr>
      <vt:lpstr>The pros of OLS</vt:lpstr>
      <vt:lpstr>Lecture 10</vt:lpstr>
      <vt:lpstr>OLS</vt:lpstr>
      <vt:lpstr>OLS</vt:lpstr>
      <vt:lpstr>What is mean independence?</vt:lpstr>
      <vt:lpstr>What is mean independence?</vt:lpstr>
      <vt:lpstr>We work with samples</vt:lpstr>
      <vt:lpstr>E[ε|X]=0 and OLS</vt:lpstr>
      <vt:lpstr>E[ε|X]=0 and OLS</vt:lpstr>
      <vt:lpstr>Alternative story</vt:lpstr>
      <vt:lpstr>LaLonde Study</vt:lpstr>
      <vt:lpstr>PowerPoint Presentation</vt:lpstr>
      <vt:lpstr>PowerPoint Presentation</vt:lpstr>
      <vt:lpstr>How does it look «practically»</vt:lpstr>
      <vt:lpstr>Panel and FE</vt:lpstr>
      <vt:lpstr>A specific case of interest</vt:lpstr>
      <vt:lpstr>Lecture 11</vt:lpstr>
      <vt:lpstr>Test</vt:lpstr>
      <vt:lpstr>Basic of test</vt:lpstr>
      <vt:lpstr>Between subject design</vt:lpstr>
      <vt:lpstr>Within subject design</vt:lpstr>
      <vt:lpstr>What test should I use?</vt:lpstr>
      <vt:lpstr>Lecture 12</vt:lpstr>
      <vt:lpstr>Dif in Dif</vt:lpstr>
      <vt:lpstr>Card and Krueger (1994)</vt:lpstr>
      <vt:lpstr>Card and Krueger (1994)</vt:lpstr>
      <vt:lpstr>El estudio de Card and Krueger (1994)</vt:lpstr>
      <vt:lpstr>The dif in dif in one graph</vt:lpstr>
      <vt:lpstr>The dif in dif in one graph</vt:lpstr>
      <vt:lpstr>The dif in dif regression with OLS</vt:lpstr>
      <vt:lpstr>Questions for you</vt:lpstr>
      <vt:lpstr>The dif in dif regression with OLS</vt:lpstr>
      <vt:lpstr>What is the identification assumption?</vt:lpstr>
      <vt:lpstr>The panel structure</vt:lpstr>
      <vt:lpstr>The panel structure</vt:lpstr>
      <vt:lpstr>Now here is where the story gets separated</vt:lpstr>
      <vt:lpstr>Now here is where the story gets separated</vt:lpstr>
      <vt:lpstr>An example from one of my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Bogliacino Francesco (francesco.bogliacino)</dc:creator>
  <cp:lastModifiedBy>Bogliacino Francesco (francesco.bogliacino)</cp:lastModifiedBy>
  <cp:revision>262</cp:revision>
  <dcterms:created xsi:type="dcterms:W3CDTF">2025-06-26T11:45:10Z</dcterms:created>
  <dcterms:modified xsi:type="dcterms:W3CDTF">2025-07-22T22:54:53Z</dcterms:modified>
</cp:coreProperties>
</file>